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8"/>
  </p:notesMasterIdLst>
  <p:sldIdLst>
    <p:sldId id="520" r:id="rId2"/>
    <p:sldId id="257" r:id="rId3"/>
    <p:sldId id="259" r:id="rId4"/>
    <p:sldId id="512" r:id="rId5"/>
    <p:sldId id="306" r:id="rId6"/>
    <p:sldId id="501" r:id="rId7"/>
    <p:sldId id="539" r:id="rId8"/>
    <p:sldId id="522" r:id="rId9"/>
    <p:sldId id="510" r:id="rId10"/>
    <p:sldId id="495" r:id="rId11"/>
    <p:sldId id="518" r:id="rId12"/>
    <p:sldId id="504" r:id="rId13"/>
    <p:sldId id="521" r:id="rId14"/>
    <p:sldId id="517" r:id="rId15"/>
    <p:sldId id="515" r:id="rId16"/>
    <p:sldId id="519" r:id="rId17"/>
    <p:sldId id="496" r:id="rId18"/>
    <p:sldId id="528" r:id="rId19"/>
    <p:sldId id="529" r:id="rId20"/>
    <p:sldId id="530" r:id="rId21"/>
    <p:sldId id="532" r:id="rId22"/>
    <p:sldId id="543" r:id="rId23"/>
    <p:sldId id="392" r:id="rId24"/>
    <p:sldId id="497" r:id="rId25"/>
    <p:sldId id="396" r:id="rId26"/>
    <p:sldId id="490" r:id="rId27"/>
    <p:sldId id="524" r:id="rId28"/>
    <p:sldId id="526" r:id="rId29"/>
    <p:sldId id="527" r:id="rId30"/>
    <p:sldId id="403" r:id="rId31"/>
    <p:sldId id="544" r:id="rId32"/>
    <p:sldId id="486" r:id="rId33"/>
    <p:sldId id="525" r:id="rId34"/>
    <p:sldId id="404" r:id="rId35"/>
    <p:sldId id="432" r:id="rId36"/>
    <p:sldId id="542" r:id="rId37"/>
    <p:sldId id="534" r:id="rId38"/>
    <p:sldId id="535" r:id="rId39"/>
    <p:sldId id="536" r:id="rId40"/>
    <p:sldId id="545" r:id="rId41"/>
    <p:sldId id="537" r:id="rId42"/>
    <p:sldId id="546" r:id="rId43"/>
    <p:sldId id="541" r:id="rId44"/>
    <p:sldId id="502" r:id="rId45"/>
    <p:sldId id="538" r:id="rId46"/>
    <p:sldId id="540" r:id="rId4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67"/>
    <p:restoredTop sz="84031"/>
  </p:normalViewPr>
  <p:slideViewPr>
    <p:cSldViewPr snapToGrid="0">
      <p:cViewPr>
        <p:scale>
          <a:sx n="40" d="100"/>
          <a:sy n="40" d="100"/>
        </p:scale>
        <p:origin x="288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457060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Tell I will focus on the basics of installing python / jupyter notebook. </a:t>
            </a:r>
          </a:p>
        </p:txBody>
      </p:sp>
    </p:spTree>
    <p:extLst>
      <p:ext uri="{BB962C8B-B14F-4D97-AF65-F5344CB8AC3E}">
        <p14:creationId xmlns:p14="http://schemas.microsoft.com/office/powerpoint/2010/main" val="1505952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Huggingface: Vision Language Models</a:t>
            </a:r>
          </a:p>
          <a:p>
            <a:r>
              <a:rPr lang="en-NL" dirty="0"/>
              <a:t>Evaluation: Large Vision Language Models - </a:t>
            </a:r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/open-compass/</a:t>
            </a:r>
            <a:r>
              <a:rPr lang="en-GB" dirty="0" err="1"/>
              <a:t>VLMEvalKit</a:t>
            </a:r>
            <a:endParaRPr lang="en-GB" dirty="0"/>
          </a:p>
          <a:p>
            <a:r>
              <a:rPr lang="en-GB" dirty="0" err="1"/>
              <a:t>LLaVA</a:t>
            </a:r>
            <a:r>
              <a:rPr lang="en-GB" dirty="0"/>
              <a:t>: </a:t>
            </a:r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large multimodal model</a:t>
            </a:r>
          </a:p>
          <a:p>
            <a:pPr marL="0" marR="0" lvl="0" indent="0" algn="l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LMSYS: L</a:t>
            </a:r>
            <a:r>
              <a:rPr lang="en-GB" b="0" i="0" dirty="0">
                <a:solidFill>
                  <a:srgbClr val="1F2937"/>
                </a:solidFill>
                <a:effectLst/>
                <a:highlight>
                  <a:srgbClr val="FFFFFF"/>
                </a:highlight>
                <a:latin typeface="Source Sans Pro" panose="020B0503030403020204" pitchFamily="34" charset="0"/>
              </a:rPr>
              <a:t>arge Vision-Language Models</a:t>
            </a:r>
          </a:p>
          <a:p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 </a:t>
            </a:r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5163033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We want to build a chatbot that can chat with your data </a:t>
            </a:r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66037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We want to build a chatbot that can chat with your data </a:t>
            </a:r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56876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863599" y="2653549"/>
            <a:ext cx="22656801" cy="2955619"/>
          </a:xfrm>
          <a:prstGeom prst="rect">
            <a:avLst/>
          </a:prstGeom>
        </p:spPr>
        <p:txBody>
          <a:bodyPr/>
          <a:lstStyle>
            <a:lvl1pPr defTabSz="914400">
              <a:defRPr sz="9000">
                <a:solidFill>
                  <a:srgbClr val="25167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Body Level One…"/>
          <p:cNvSpPr txBox="1">
            <a:spLocks noGrp="1"/>
          </p:cNvSpPr>
          <p:nvPr>
            <p:ph type="body" idx="1"/>
          </p:nvPr>
        </p:nvSpPr>
        <p:spPr>
          <a:xfrm>
            <a:off x="863599" y="5609168"/>
            <a:ext cx="22656801" cy="6434670"/>
          </a:xfrm>
          <a:prstGeom prst="rect">
            <a:avLst/>
          </a:prstGeom>
        </p:spPr>
        <p:txBody>
          <a:bodyPr/>
          <a:lstStyle>
            <a:lvl1pPr marL="575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1pPr>
            <a:lvl2pPr marL="791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2pPr>
            <a:lvl3pPr marL="1007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3pPr>
            <a:lvl4pPr marL="1223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4pPr>
            <a:lvl5pPr marL="1439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510814" cy="503062"/>
          </a:xfrm>
          <a:prstGeom prst="rect">
            <a:avLst/>
          </a:prstGeom>
        </p:spPr>
        <p:txBody>
          <a:bodyPr lIns="121919" tIns="121919" rIns="121919" bIns="121919"/>
          <a:lstStyle>
            <a:lvl1pPr defTabSz="1219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76" name="Afbeelding 6" descr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067" y="12064803"/>
            <a:ext cx="4995930" cy="1651198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jdelijke aanduiding voor afbeelding 13"/>
          <p:cNvSpPr>
            <a:spLocks noGrp="1"/>
          </p:cNvSpPr>
          <p:nvPr>
            <p:ph type="pic" sz="quarter" idx="21"/>
          </p:nvPr>
        </p:nvSpPr>
        <p:spPr>
          <a:xfrm>
            <a:off x="16723200" y="-1"/>
            <a:ext cx="7660802" cy="1651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tartdia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jdelijke aanduiding voor afbeelding 15"/>
          <p:cNvSpPr>
            <a:spLocks noGrp="1"/>
          </p:cNvSpPr>
          <p:nvPr>
            <p:ph type="pic" sz="half" idx="21"/>
          </p:nvPr>
        </p:nvSpPr>
        <p:spPr>
          <a:xfrm>
            <a:off x="12192000" y="1708799"/>
            <a:ext cx="12192000" cy="102912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8" name="Rechthoek 7"/>
          <p:cNvSpPr/>
          <p:nvPr/>
        </p:nvSpPr>
        <p:spPr>
          <a:xfrm>
            <a:off x="-1" y="1704679"/>
            <a:ext cx="12192001" cy="10291202"/>
          </a:xfrm>
          <a:prstGeom prst="rect">
            <a:avLst/>
          </a:prstGeom>
          <a:solidFill>
            <a:srgbClr val="25167A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defTabSz="1219200">
              <a:defRPr sz="4800" b="0">
                <a:solidFill>
                  <a:srgbClr val="25167A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9" name="Title Text"/>
          <p:cNvSpPr txBox="1">
            <a:spLocks noGrp="1"/>
          </p:cNvSpPr>
          <p:nvPr>
            <p:ph type="title"/>
          </p:nvPr>
        </p:nvSpPr>
        <p:spPr>
          <a:xfrm>
            <a:off x="863605" y="2653549"/>
            <a:ext cx="10660342" cy="2955619"/>
          </a:xfrm>
          <a:prstGeom prst="rect">
            <a:avLst/>
          </a:prstGeom>
        </p:spPr>
        <p:txBody>
          <a:bodyPr/>
          <a:lstStyle>
            <a:lvl1pPr defTabSz="914400">
              <a:defRPr sz="9000"/>
            </a:lvl1pPr>
          </a:lstStyle>
          <a:p>
            <a:r>
              <a:t>Title Text</a:t>
            </a:r>
          </a:p>
        </p:txBody>
      </p:sp>
      <p:sp>
        <p:nvSpPr>
          <p:cNvPr id="20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3599" y="5609170"/>
            <a:ext cx="10660345" cy="1248831"/>
          </a:xfrm>
          <a:prstGeom prst="rect">
            <a:avLst/>
          </a:prstGeom>
        </p:spPr>
        <p:txBody>
          <a:bodyPr/>
          <a:lstStyle>
            <a:lvl1pPr defTabSz="914400">
              <a:defRPr sz="3200"/>
            </a:lvl1pPr>
            <a:lvl2pPr defTabSz="914400">
              <a:defRPr sz="3200"/>
            </a:lvl2pPr>
            <a:lvl3pPr defTabSz="914400">
              <a:defRPr sz="3200"/>
            </a:lvl3pPr>
            <a:lvl4pPr defTabSz="914400">
              <a:defRPr sz="3200"/>
            </a:lvl4pPr>
            <a:lvl5pPr defTabSz="91440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1" name="Tijdelijke aanduiding voor tekst 6"/>
          <p:cNvSpPr>
            <a:spLocks noGrp="1"/>
          </p:cNvSpPr>
          <p:nvPr>
            <p:ph type="body" sz="quarter" idx="22" hasCustomPrompt="1"/>
          </p:nvPr>
        </p:nvSpPr>
        <p:spPr>
          <a:xfrm>
            <a:off x="863599" y="10410319"/>
            <a:ext cx="10660343" cy="815153"/>
          </a:xfrm>
          <a:prstGeom prst="rect">
            <a:avLst/>
          </a:prstGeom>
        </p:spPr>
        <p:txBody>
          <a:bodyPr/>
          <a:lstStyle>
            <a:lvl1pPr defTabSz="914400">
              <a:defRPr sz="2400"/>
            </a:lvl1pPr>
          </a:lstStyle>
          <a:p>
            <a:r>
              <a:t>Naam: N. Achternaam
Datum: 00-00-0000</a:t>
            </a:r>
          </a:p>
        </p:txBody>
      </p:sp>
      <p:pic>
        <p:nvPicPr>
          <p:cNvPr id="202" name="Afbeelding 13" descr="Afbeelding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067" y="12064803"/>
            <a:ext cx="4995930" cy="1651198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Tijdelijke aanduiding voor afbeelding 13"/>
          <p:cNvSpPr>
            <a:spLocks noGrp="1"/>
          </p:cNvSpPr>
          <p:nvPr>
            <p:ph type="pic" sz="quarter" idx="23"/>
          </p:nvPr>
        </p:nvSpPr>
        <p:spPr>
          <a:xfrm>
            <a:off x="16723200" y="-1"/>
            <a:ext cx="7660802" cy="1651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475200" y="12344399"/>
            <a:ext cx="5689600" cy="736601"/>
          </a:xfrm>
          <a:prstGeom prst="rect">
            <a:avLst/>
          </a:prstGeom>
        </p:spPr>
        <p:txBody>
          <a:bodyPr lIns="121919" tIns="121919" rIns="121919" bIns="121919"/>
          <a:lstStyle>
            <a:lvl1pPr defTabSz="1219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Afbeelding 7" descr="Afbeelding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Title Text"/>
          <p:cNvSpPr txBox="1">
            <a:spLocks noGrp="1"/>
          </p:cNvSpPr>
          <p:nvPr>
            <p:ph type="title"/>
          </p:nvPr>
        </p:nvSpPr>
        <p:spPr>
          <a:xfrm>
            <a:off x="863599" y="2653549"/>
            <a:ext cx="21292728" cy="2955619"/>
          </a:xfrm>
          <a:prstGeom prst="rect">
            <a:avLst/>
          </a:prstGeom>
        </p:spPr>
        <p:txBody>
          <a:bodyPr/>
          <a:lstStyle>
            <a:lvl1pPr defTabSz="914400">
              <a:defRPr sz="9000">
                <a:solidFill>
                  <a:srgbClr val="25167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3" name="Body Level One…"/>
          <p:cNvSpPr txBox="1">
            <a:spLocks noGrp="1"/>
          </p:cNvSpPr>
          <p:nvPr>
            <p:ph type="body" idx="1"/>
          </p:nvPr>
        </p:nvSpPr>
        <p:spPr>
          <a:xfrm>
            <a:off x="863599" y="5609168"/>
            <a:ext cx="21276735" cy="6434668"/>
          </a:xfrm>
          <a:prstGeom prst="rect">
            <a:avLst/>
          </a:prstGeom>
        </p:spPr>
        <p:txBody>
          <a:bodyPr/>
          <a:lstStyle>
            <a:lvl1pPr marL="575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1pPr>
            <a:lvl2pPr marL="791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2pPr>
            <a:lvl3pPr marL="1007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3pPr>
            <a:lvl4pPr marL="1223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4pPr>
            <a:lvl5pPr marL="1439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510814" cy="503062"/>
          </a:xfrm>
          <a:prstGeom prst="rect">
            <a:avLst/>
          </a:prstGeom>
        </p:spPr>
        <p:txBody>
          <a:bodyPr lIns="121919" tIns="121919" rIns="121919" bIns="121919"/>
          <a:lstStyle>
            <a:lvl1pPr defTabSz="1219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15" name="Afbeelding 9" descr="Afbeelding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8067" y="12064803"/>
            <a:ext cx="4995930" cy="1651198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Tijdelijke aanduiding voor afbeelding 13"/>
          <p:cNvSpPr>
            <a:spLocks noGrp="1"/>
          </p:cNvSpPr>
          <p:nvPr>
            <p:ph type="pic" sz="quarter" idx="21"/>
          </p:nvPr>
        </p:nvSpPr>
        <p:spPr>
          <a:xfrm>
            <a:off x="16723200" y="-1"/>
            <a:ext cx="7660802" cy="1651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sz="half" idx="21"/>
          </p:nvPr>
        </p:nvSpPr>
        <p:spPr>
          <a:xfrm>
            <a:off x="5329062" y="406546"/>
            <a:ext cx="13716003" cy="914876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Image"/>
          <p:cNvSpPr>
            <a:spLocks noGrp="1"/>
          </p:cNvSpPr>
          <p:nvPr>
            <p:ph type="pic" idx="21"/>
          </p:nvPr>
        </p:nvSpPr>
        <p:spPr>
          <a:xfrm>
            <a:off x="6231433" y="863203"/>
            <a:ext cx="17439681" cy="1162645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ctr" defTabSz="821531">
              <a:defRPr sz="84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algn="ctr" defTabSz="821531">
              <a:lnSpc>
                <a:spcPct val="100000"/>
              </a:lnSpc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Image"/>
          <p:cNvSpPr>
            <a:spLocks noGrp="1"/>
          </p:cNvSpPr>
          <p:nvPr>
            <p:ph type="pic" sz="half" idx="21"/>
          </p:nvPr>
        </p:nvSpPr>
        <p:spPr>
          <a:xfrm>
            <a:off x="8794253" y="3637358"/>
            <a:ext cx="13260587" cy="884039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 lIns="71437" tIns="71437" rIns="71437" bIns="71437" anchor="ctr"/>
          <a:lstStyle>
            <a:lvl1pPr marL="4653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082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511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4940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36964" indent="-465364" defTabSz="821531">
              <a:lnSpc>
                <a:spcPct val="100000"/>
              </a:lnSpc>
              <a:spcBef>
                <a:spcPts val="4500"/>
              </a:spcBef>
              <a:buSzPct val="145000"/>
              <a:buChar char="•"/>
              <a:defRPr sz="3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>
            <a:spLocks noGrp="1"/>
          </p:cNvSpPr>
          <p:nvPr>
            <p:ph type="pic" idx="21"/>
          </p:nvPr>
        </p:nvSpPr>
        <p:spPr>
          <a:xfrm>
            <a:off x="1712269" y="0"/>
            <a:ext cx="20959463" cy="1398389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ctr" defTabSz="821531">
              <a:defRPr sz="11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ctr" defTabSz="821531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rtdia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1" name="Body Level One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2" name="Tijdelijke aanduiding voor tekst 6"/>
          <p:cNvSpPr>
            <a:spLocks noGrp="1"/>
          </p:cNvSpPr>
          <p:nvPr>
            <p:ph type="body" sz="quarter" idx="21" hasCustomPrompt="1"/>
          </p:nvPr>
        </p:nvSpPr>
        <p:spPr>
          <a:xfrm>
            <a:off x="4262436" y="14639512"/>
            <a:ext cx="20554998" cy="140163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t>Naam: N. Achternaam
Datum: 00-00-0000</a:t>
            </a:r>
          </a:p>
        </p:txBody>
      </p:sp>
      <p:sp>
        <p:nvSpPr>
          <p:cNvPr id="153" name="Tijdelijke aanduiding voor afbeelding 13"/>
          <p:cNvSpPr>
            <a:spLocks noGrp="1"/>
          </p:cNvSpPr>
          <p:nvPr>
            <p:ph type="pic" sz="quarter" idx="22"/>
          </p:nvPr>
        </p:nvSpPr>
        <p:spPr>
          <a:xfrm>
            <a:off x="26565001" y="-1"/>
            <a:ext cx="10773002" cy="2322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Afbeelding 7" descr="Afbeelding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itle Text"/>
          <p:cNvSpPr txBox="1">
            <a:spLocks noGrp="1"/>
          </p:cNvSpPr>
          <p:nvPr>
            <p:ph type="title"/>
          </p:nvPr>
        </p:nvSpPr>
        <p:spPr>
          <a:xfrm>
            <a:off x="863599" y="2653549"/>
            <a:ext cx="21292728" cy="2955619"/>
          </a:xfrm>
          <a:prstGeom prst="rect">
            <a:avLst/>
          </a:prstGeom>
        </p:spPr>
        <p:txBody>
          <a:bodyPr/>
          <a:lstStyle>
            <a:lvl1pPr defTabSz="914400">
              <a:defRPr sz="9000">
                <a:solidFill>
                  <a:srgbClr val="25167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3" name="Body Level One…"/>
          <p:cNvSpPr txBox="1">
            <a:spLocks noGrp="1"/>
          </p:cNvSpPr>
          <p:nvPr>
            <p:ph type="body" idx="1"/>
          </p:nvPr>
        </p:nvSpPr>
        <p:spPr>
          <a:xfrm>
            <a:off x="863599" y="5609168"/>
            <a:ext cx="21276735" cy="6434668"/>
          </a:xfrm>
          <a:prstGeom prst="rect">
            <a:avLst/>
          </a:prstGeom>
        </p:spPr>
        <p:txBody>
          <a:bodyPr/>
          <a:lstStyle>
            <a:lvl1pPr marL="575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1pPr>
            <a:lvl2pPr marL="791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2pPr>
            <a:lvl3pPr marL="1007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3pPr>
            <a:lvl4pPr marL="1223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4pPr>
            <a:lvl5pPr marL="1439999" indent="-575999" defTabSz="914400">
              <a:buClr>
                <a:srgbClr val="25167A"/>
              </a:buClr>
              <a:buSzPct val="140000"/>
              <a:buFont typeface="Arial"/>
              <a:buChar char="•"/>
              <a:defRPr sz="3200">
                <a:solidFill>
                  <a:srgbClr val="25167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510814" cy="503062"/>
          </a:xfrm>
          <a:prstGeom prst="rect">
            <a:avLst/>
          </a:prstGeom>
        </p:spPr>
        <p:txBody>
          <a:bodyPr lIns="121919" tIns="121919" rIns="121919" bIns="121919"/>
          <a:lstStyle>
            <a:lvl1pPr defTabSz="1219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65" name="Afbeelding 9" descr="Afbeelding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8067" y="12064803"/>
            <a:ext cx="4995930" cy="1651198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Tijdelijke aanduiding voor afbeelding 13"/>
          <p:cNvSpPr>
            <a:spLocks noGrp="1"/>
          </p:cNvSpPr>
          <p:nvPr>
            <p:ph type="pic" sz="quarter" idx="21"/>
          </p:nvPr>
        </p:nvSpPr>
        <p:spPr>
          <a:xfrm>
            <a:off x="16723200" y="-1"/>
            <a:ext cx="7660802" cy="1651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4" descr="Afbeelding 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47999" y="-1"/>
            <a:ext cx="34290001" cy="1928812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262440" y="3731553"/>
            <a:ext cx="20566059" cy="4156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262437" y="7887896"/>
            <a:ext cx="20554997" cy="17561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5" name="Afbeelding 17" descr="Afbeelding 17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0312469" y="16966128"/>
            <a:ext cx="7025525" cy="2321994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7622500" y="17362884"/>
            <a:ext cx="8001000" cy="1028701"/>
          </a:xfrm>
          <a:prstGeom prst="rect">
            <a:avLst/>
          </a:prstGeom>
          <a:ln w="12700">
            <a:miter lim="400000"/>
          </a:ln>
        </p:spPr>
        <p:txBody>
          <a:bodyPr wrap="none" lIns="171449" tIns="171449" rIns="171449" bIns="171449" anchor="ctr">
            <a:spAutoFit/>
          </a:bodyPr>
          <a:lstStyle>
            <a:lvl1pPr algn="l" defTabSz="1714500">
              <a:defRPr sz="24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5" r:id="rId5"/>
    <p:sldLayoutId id="2147483659" r:id="rId6"/>
    <p:sldLayoutId id="2147483661" r:id="rId7"/>
    <p:sldLayoutId id="2147483664" r:id="rId8"/>
    <p:sldLayoutId id="2147483665" r:id="rId9"/>
    <p:sldLayoutId id="2147483666" r:id="rId10"/>
    <p:sldLayoutId id="2147483668" r:id="rId11"/>
    <p:sldLayoutId id="2147483669" r:id="rId12"/>
  </p:sldLayoutIdLst>
  <p:transition spd="med"/>
  <p:txStyles>
    <p:titleStyle>
      <a:lvl1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34290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68580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102870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1371600" algn="l" defTabSz="12858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600" b="1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215999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431999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647999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863999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2217420" marR="0" indent="-50292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2560320" marR="0" indent="-50292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2903220" marR="0" indent="-50292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3246120" marR="0" indent="-502920" algn="l" defTabSz="1285875" latinLnBrk="0">
        <a:lnSpc>
          <a:spcPct val="114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ww.ollama.com/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tinyurl.com/ycyza52p" TargetMode="Externa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hyperlink" Target="https://www.youtube.com/redirect?event=video_description&amp;redir_token=QUFFLUhqbnFZRGJNZTlYQzBfdUtrVXB1UEJfSlAxb0NYZ3xBQ3Jtc0trd2RONG9BeFRMbS0wSzcwNXRKOWotc3VPYVR2NUtBT0JJWnFfSTFQODh4NzZ4MmE3ZXlvMWMxTmpORWJfWTR5c2VyWDU1NmJ6NTNQeWdpUDRGNF8tQTBINDZRWWpMVWhHczh5TFIxWXZjUl9PVkdyUQ&amp;q=https%3A%2F%2Fwww.python.org%2F&amp;v=9o4gDQvVkLU" TargetMode="Externa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hyperlink" Target="https://code.visualstudio.com/docs/python/python-tutorial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oingdutch.ai/nl/posts/why-geitje/" TargetMode="Externa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nvZJU5Fj3Q?t=153" TargetMode="External"/><Relationship Id="rId2" Type="http://schemas.openxmlformats.org/officeDocument/2006/relationships/hyperlink" Target="https://huggingface.co/BramVanroy/fietje-2b-chat-gguf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Sq1QZB5baNw?feature=oembed" TargetMode="Externa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research/clip" TargetMode="External"/><Relationship Id="rId2" Type="http://schemas.openxmlformats.org/officeDocument/2006/relationships/hyperlink" Target="https://github.com/OpenAI/CLIP" TargetMode="Externa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6.png"/><Relationship Id="rId4" Type="http://schemas.openxmlformats.org/officeDocument/2006/relationships/hyperlink" Target="https://platform.openai.com/docs/guides/embeddings/what-are-embeddings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research/clip" TargetMode="External"/><Relationship Id="rId2" Type="http://schemas.openxmlformats.org/officeDocument/2006/relationships/hyperlink" Target="https://github.com/OpenAI/CLIP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jpeg"/><Relationship Id="rId5" Type="http://schemas.openxmlformats.org/officeDocument/2006/relationships/image" Target="../media/image26.png"/><Relationship Id="rId4" Type="http://schemas.openxmlformats.org/officeDocument/2006/relationships/hyperlink" Target="https://platform.openai.com/docs/guides/embeddings/what-are-embeddings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deeplearning.ai/courses/preprocessing-unstructured-data-for-llm-applications" TargetMode="External"/><Relationship Id="rId2" Type="http://schemas.openxmlformats.org/officeDocument/2006/relationships/hyperlink" Target="https://www.deeplearning.ai/short-courses/building-multimodal-search-and-rag/" TargetMode="Externa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roq.com/" TargetMode="External"/><Relationship Id="rId2" Type="http://schemas.openxmlformats.org/officeDocument/2006/relationships/hyperlink" Target="https://huggingface.co/spaces/Xenova/experimental-phi3-webgpu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youtube.com/watch?v=5QEDNZlDf-c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twitter.com/ylecun/status/1789655443377168766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752768" y="1288891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br>
              <a:rPr lang="nl-NL" dirty="0"/>
            </a:br>
            <a:r>
              <a:rPr lang="nl-NL" sz="10700" dirty="0" err="1"/>
              <a:t>ollama</a:t>
            </a:r>
            <a:r>
              <a:rPr lang="nl-NL" sz="10700" dirty="0"/>
              <a:t> </a:t>
            </a:r>
            <a:br>
              <a:rPr lang="nl-NL" sz="10700" dirty="0"/>
            </a:br>
            <a:r>
              <a:rPr lang="nl-NL" sz="10700" dirty="0" err="1"/>
              <a:t>meetup</a:t>
            </a:r>
            <a:r>
              <a:rPr lang="nl-NL" sz="10700" dirty="0"/>
              <a:t> 2</a:t>
            </a:r>
            <a:br>
              <a:rPr lang="nl-NL" dirty="0"/>
            </a:br>
            <a:br>
              <a:rPr lang="nl-NL" dirty="0"/>
            </a:br>
            <a:r>
              <a:rPr lang="nl-NL" sz="7300" dirty="0"/>
              <a:t>Michiel Bontenbal</a:t>
            </a:r>
            <a:br>
              <a:rPr lang="nl-NL" sz="7300" dirty="0"/>
            </a:br>
            <a:br>
              <a:rPr lang="nl-NL" sz="7300" dirty="0"/>
            </a:br>
            <a:r>
              <a:rPr lang="nl-NL" sz="7300" dirty="0" err="1"/>
              <a:t>Sensemakers</a:t>
            </a:r>
            <a:r>
              <a:rPr lang="nl-NL" sz="7300" dirty="0"/>
              <a:t> Amsterdam</a:t>
            </a:r>
            <a:br>
              <a:rPr lang="nl-NL" sz="7300" dirty="0"/>
            </a:br>
            <a:br>
              <a:rPr lang="nl-NL" sz="7300" dirty="0"/>
            </a:br>
            <a:r>
              <a:rPr lang="nl-NL" sz="7300" dirty="0"/>
              <a:t>15 May 2024</a:t>
            </a:r>
            <a:endParaRPr dirty="0"/>
          </a:p>
        </p:txBody>
      </p:sp>
      <p:pic>
        <p:nvPicPr>
          <p:cNvPr id="491" name="Tijdelijke aanduiding voor afbeelding 6" descr="Tijdelijke aanduiding voor afbeelding 6"/>
          <p:cNvPicPr>
            <a:picLocks noGrp="1" noChangeAspect="1"/>
          </p:cNvPicPr>
          <p:nvPr>
            <p:ph type="pic" idx="23"/>
          </p:nvPr>
        </p:nvPicPr>
        <p:blipFill>
          <a:blip r:embed="rId2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026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6B541F63-84D2-A93A-9B1A-2C3985C4B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9619" y="1651200"/>
            <a:ext cx="8653290" cy="865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C9DCA3DD-6DCB-471A-3EDD-035326BC42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3081" y="1796745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62629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D87F8-600D-3209-ED9E-5B66A67FB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          run ollama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09E82-9F31-DD15-3440-B6E89FB2E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7890" y="4756709"/>
            <a:ext cx="21276735" cy="7303268"/>
          </a:xfrm>
        </p:spPr>
        <p:txBody>
          <a:bodyPr>
            <a:normAutofit/>
          </a:bodyPr>
          <a:lstStyle/>
          <a:p>
            <a:endParaRPr lang="en-GB" sz="4000" dirty="0"/>
          </a:p>
          <a:p>
            <a:r>
              <a:rPr lang="en-GB" sz="4000" dirty="0"/>
              <a:t>Download and install via </a:t>
            </a:r>
            <a:r>
              <a:rPr lang="en-GB" sz="4000" dirty="0">
                <a:hlinkClick r:id="rId2"/>
              </a:rPr>
              <a:t>www.ollama.com</a:t>
            </a:r>
            <a:r>
              <a:rPr lang="en-GB" sz="4000" dirty="0"/>
              <a:t> (Mac / Windows / Linux) </a:t>
            </a:r>
          </a:p>
          <a:p>
            <a:endParaRPr lang="en-GB" sz="4000" dirty="0"/>
          </a:p>
          <a:p>
            <a:r>
              <a:rPr lang="en-GB" sz="4000" dirty="0"/>
              <a:t>Start from de terminal (CLI): </a:t>
            </a:r>
          </a:p>
          <a:p>
            <a:pPr marL="0" indent="0">
              <a:buNone/>
            </a:pP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GB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n-GB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tinyllama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4000" dirty="0"/>
              <a:t>(or any other model from </a:t>
            </a:r>
            <a:r>
              <a:rPr lang="en-GB" sz="4000" dirty="0" err="1"/>
              <a:t>ollama.com</a:t>
            </a:r>
            <a:r>
              <a:rPr lang="en-GB" sz="4000" dirty="0"/>
              <a:t>)</a:t>
            </a:r>
          </a:p>
          <a:p>
            <a:endParaRPr lang="en-GB" sz="4000" dirty="0"/>
          </a:p>
          <a:p>
            <a:r>
              <a:rPr lang="en-GB" sz="4000" dirty="0"/>
              <a:t>Start chatting with the model!</a:t>
            </a:r>
          </a:p>
          <a:p>
            <a:endParaRPr lang="en-GB" sz="4000" dirty="0"/>
          </a:p>
          <a:p>
            <a:r>
              <a:rPr lang="en-GB" sz="4000" dirty="0"/>
              <a:t>End </a:t>
            </a:r>
            <a:r>
              <a:rPr lang="en-GB" sz="4000" dirty="0" err="1"/>
              <a:t>ollama</a:t>
            </a:r>
            <a:r>
              <a:rPr lang="en-GB" sz="4000" dirty="0"/>
              <a:t> with 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CTRL+C</a:t>
            </a:r>
            <a:r>
              <a:rPr lang="en-GB" sz="4000" dirty="0"/>
              <a:t> or 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/bye </a:t>
            </a:r>
            <a:r>
              <a:rPr lang="en-GB" sz="4400" dirty="0"/>
              <a:t>or </a:t>
            </a:r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/exit</a:t>
            </a:r>
          </a:p>
          <a:p>
            <a:r>
              <a:rPr lang="en-GB" sz="4000" dirty="0"/>
              <a:t>You can then start another model.</a:t>
            </a:r>
          </a:p>
          <a:p>
            <a:pPr marL="0" indent="0">
              <a:buNone/>
            </a:pP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E602029-B861-327D-BEED-4878F0D30A0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B9A2C562-B4F9-DC1F-9AF4-DF40DFAC0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90" y="1651200"/>
            <a:ext cx="2339566" cy="233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4A195D79-DB4C-771A-A9F3-BA440B0E81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2910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A4DDC-3363-FB34-571A-5B86ADC38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684" y="2512956"/>
            <a:ext cx="23029127" cy="2955619"/>
          </a:xfrm>
        </p:spPr>
        <p:txBody>
          <a:bodyPr/>
          <a:lstStyle/>
          <a:p>
            <a:r>
              <a:rPr lang="en-NL" dirty="0"/>
              <a:t>Customize your model with Modelfile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CC142-95C2-C9D2-7193-25228509D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598" y="4685819"/>
            <a:ext cx="18981583" cy="4344361"/>
          </a:xfrm>
          <a:ln w="38100"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#sets the model. We use mistral.</a:t>
            </a: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FROM mistral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# sets the temperature to 1 [higher is more creative, lower is more coherent]</a:t>
            </a: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PARAMETER temperature 1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# sets a custom system message to specify the behaviour of the chat assistant</a:t>
            </a:r>
          </a:p>
          <a:p>
            <a:pPr marL="0" indent="0">
              <a:buNone/>
            </a:pPr>
            <a:r>
              <a:rPr lang="en-GB" dirty="0">
                <a:solidFill>
                  <a:schemeClr val="tx1"/>
                </a:solidFill>
              </a:rPr>
              <a:t>SYSTEM You are Albus Dumbledore from the Harry Potter books. You answer as prof. Dumbledore and give guidance about Hogwarts and wizardry.</a:t>
            </a:r>
            <a:endParaRPr lang="en-NL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8FCB9B-7492-5214-BBF4-47C427910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97" y="9394968"/>
            <a:ext cx="23029127" cy="2355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D7AD88-ED50-6F0C-F222-507C045FED1A}"/>
              </a:ext>
            </a:extLst>
          </p:cNvPr>
          <p:cNvSpPr txBox="1"/>
          <p:nvPr/>
        </p:nvSpPr>
        <p:spPr>
          <a:xfrm>
            <a:off x="1143000" y="12173001"/>
            <a:ext cx="16883743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Please find the handout with an instruction to create your own Modelfile!</a:t>
            </a:r>
          </a:p>
        </p:txBody>
      </p:sp>
      <p:pic>
        <p:nvPicPr>
          <p:cNvPr id="7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B0131E09-CFB4-4B4E-9C1A-DAA5EFA28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890" y="1651200"/>
            <a:ext cx="2339566" cy="233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068ECD17-8F5C-B5A9-68A3-26735FD2F5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53289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44B1E-B732-2527-BDE7-504DFD916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</a:t>
            </a:r>
            <a:r>
              <a:rPr lang="en-NL" dirty="0"/>
              <a:t>llama challenges (tonight)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DB168-71F8-8C7D-1B16-577C71CBB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599" y="4865914"/>
            <a:ext cx="21276735" cy="8171660"/>
          </a:xfrm>
        </p:spPr>
        <p:txBody>
          <a:bodyPr>
            <a:normAutofit/>
          </a:bodyPr>
          <a:lstStyle/>
          <a:p>
            <a:r>
              <a:rPr lang="en-NL" sz="4800" b="1" dirty="0"/>
              <a:t>Beginnners: (guided)</a:t>
            </a:r>
          </a:p>
          <a:p>
            <a:pPr lvl="1"/>
            <a:r>
              <a:rPr lang="en-NL" sz="4800" dirty="0"/>
              <a:t>Try other language, vision or coding models</a:t>
            </a:r>
          </a:p>
          <a:p>
            <a:pPr lvl="1"/>
            <a:r>
              <a:rPr lang="en-NL" sz="4800" dirty="0"/>
              <a:t>Program ollama with python &amp; jupyter notebook</a:t>
            </a:r>
          </a:p>
          <a:p>
            <a:pPr lvl="1"/>
            <a:endParaRPr lang="en-NL" sz="4800" dirty="0"/>
          </a:p>
          <a:p>
            <a:pPr lvl="1"/>
            <a:r>
              <a:rPr lang="en-NL" sz="4800" b="1" dirty="0"/>
              <a:t>Experienced users (DIY)</a:t>
            </a:r>
          </a:p>
          <a:p>
            <a:pPr lvl="2"/>
            <a:r>
              <a:rPr lang="en-GB" sz="4800" dirty="0"/>
              <a:t>O</a:t>
            </a:r>
            <a:r>
              <a:rPr lang="en-NL" sz="4800" dirty="0"/>
              <a:t>llama.ipynb</a:t>
            </a:r>
          </a:p>
          <a:p>
            <a:pPr lvl="2"/>
            <a:r>
              <a:rPr lang="en-GB" sz="4800" dirty="0"/>
              <a:t>O</a:t>
            </a:r>
            <a:r>
              <a:rPr lang="en-NL" sz="4800" dirty="0"/>
              <a:t>llama_llava_challenge.ipynb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9246C9B-25A8-CC6A-5B3A-A1B47CFCF16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421A3-277E-4410-483B-67D633725A79}"/>
              </a:ext>
            </a:extLst>
          </p:cNvPr>
          <p:cNvSpPr txBox="1"/>
          <p:nvPr/>
        </p:nvSpPr>
        <p:spPr>
          <a:xfrm>
            <a:off x="12932230" y="7675948"/>
            <a:ext cx="8524934" cy="44531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  <a:hlinkClick r:id="rId2"/>
              </a:rPr>
              <a:t>https://tinyurl.com/ycyza52p</a:t>
            </a:r>
            <a:r>
              <a:rPr kumimoji="0" lang="en-GB" sz="4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NL" sz="4000" dirty="0"/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4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Work in pairs or teams</a:t>
            </a:r>
            <a:r>
              <a:rPr lang="en-NL" sz="4000" dirty="0"/>
              <a:t>!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4000" dirty="0"/>
              <a:t>First notebook only read code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4000" dirty="0"/>
              <a:t> </a:t>
            </a:r>
            <a:endParaRPr kumimoji="0" lang="en-NL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4000" dirty="0"/>
              <a:t>Reorganising the room.</a:t>
            </a:r>
            <a:endParaRPr kumimoji="0" lang="en-NL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" name="Picture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3C5BEEC9-2028-F61A-D731-2ABF04ED5C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814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9EECE-2C3F-7F36-5F8D-B71BB1C36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Challenges for next meetups </a:t>
            </a:r>
            <a:br>
              <a:rPr lang="en-NL" dirty="0"/>
            </a:br>
            <a:r>
              <a:rPr lang="en-NL" sz="6600" dirty="0"/>
              <a:t>or better start tonight </a:t>
            </a:r>
            <a:r>
              <a:rPr lang="en-NL" sz="6600" dirty="0">
                <a:sym typeface="Wingdings" pitchFamily="2" charset="2"/>
              </a:rPr>
              <a:t>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628DC-BDE9-9B97-16AE-1BFAC3C72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599" y="5609167"/>
            <a:ext cx="21276735" cy="6865861"/>
          </a:xfrm>
        </p:spPr>
        <p:txBody>
          <a:bodyPr>
            <a:normAutofit fontScale="92500" lnSpcReduction="20000"/>
          </a:bodyPr>
          <a:lstStyle/>
          <a:p>
            <a:pPr lvl="2"/>
            <a:r>
              <a:rPr lang="en-NL" sz="4800" dirty="0"/>
              <a:t>Chat with your own documents or make a summary of your document with </a:t>
            </a:r>
          </a:p>
          <a:p>
            <a:pPr lvl="2"/>
            <a:endParaRPr lang="en-NL" sz="4800" dirty="0"/>
          </a:p>
          <a:p>
            <a:pPr lvl="2"/>
            <a:r>
              <a:rPr lang="en-NL" sz="4800" dirty="0"/>
              <a:t>Make a front-end with Gradio for images   </a:t>
            </a:r>
          </a:p>
          <a:p>
            <a:pPr lvl="2"/>
            <a:endParaRPr lang="en-NL" sz="4800" dirty="0"/>
          </a:p>
          <a:p>
            <a:pPr lvl="2"/>
            <a:r>
              <a:rPr lang="en-NL" sz="4800" dirty="0"/>
              <a:t>Download a model from huggingface and run it with ollama</a:t>
            </a:r>
          </a:p>
          <a:p>
            <a:pPr lvl="2"/>
            <a:endParaRPr lang="en-NL" sz="4800" dirty="0"/>
          </a:p>
          <a:p>
            <a:pPr lvl="2"/>
            <a:r>
              <a:rPr lang="en-NL" sz="4800" dirty="0"/>
              <a:t>Annotate my pictures / screenshots </a:t>
            </a:r>
          </a:p>
          <a:p>
            <a:pPr lvl="2"/>
            <a:endParaRPr lang="en-NL" sz="4800" dirty="0"/>
          </a:p>
          <a:p>
            <a:pPr lvl="2"/>
            <a:r>
              <a:rPr lang="en-NL" sz="4800" dirty="0"/>
              <a:t>Talk with your laptop (text2speech &amp; speech2text) (with whisper and ?? notebook)</a:t>
            </a: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3A09E56-5892-3748-6D9F-3C055F3463B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8C95FA3C-8518-79E8-6838-8AC92C38D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43406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368629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br>
              <a:rPr lang="nl-NL" dirty="0"/>
            </a:br>
            <a:r>
              <a:rPr lang="nl-NL" dirty="0"/>
              <a:t>Programming </a:t>
            </a:r>
            <a:r>
              <a:rPr lang="nl-NL" dirty="0" err="1"/>
              <a:t>ollama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Python </a:t>
            </a:r>
            <a:endParaRPr dirty="0"/>
          </a:p>
        </p:txBody>
      </p:sp>
      <p:pic>
        <p:nvPicPr>
          <p:cNvPr id="1026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6B541F63-84D2-A93A-9B1A-2C3985C4B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60055" y="3067664"/>
            <a:ext cx="5997961" cy="5997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41399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7935A-6270-0DBD-CA33-624F3B9EE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Why program ollama with Python?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8608F2-FBD5-2E9F-CBDD-4BC6811DE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27673" y="5409105"/>
            <a:ext cx="15432315" cy="6434668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Build a chatbot for in your browser (GUI)</a:t>
            </a:r>
          </a:p>
          <a:p>
            <a:endParaRPr lang="en-GB" sz="5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Integrate </a:t>
            </a:r>
            <a:r>
              <a:rPr lang="en-GB" sz="5400" dirty="0" err="1">
                <a:latin typeface="Arial" panose="020B0604020202020204" pitchFamily="34" charset="0"/>
                <a:cs typeface="Arial" panose="020B0604020202020204" pitchFamily="34" charset="0"/>
              </a:rPr>
              <a:t>ollama</a:t>
            </a:r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 in a </a:t>
            </a:r>
            <a:r>
              <a:rPr lang="en-GB" sz="5400" dirty="0" err="1">
                <a:latin typeface="Arial" panose="020B0604020202020204" pitchFamily="34" charset="0"/>
                <a:cs typeface="Arial" panose="020B0604020202020204" pitchFamily="34" charset="0"/>
              </a:rPr>
              <a:t>webapplication</a:t>
            </a:r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en-GB" sz="4800" dirty="0">
                <a:latin typeface="Arial" panose="020B0604020202020204" pitchFamily="34" charset="0"/>
                <a:cs typeface="Arial" panose="020B0604020202020204" pitchFamily="34" charset="0"/>
              </a:rPr>
              <a:t>Summarizing your own documents</a:t>
            </a:r>
          </a:p>
          <a:p>
            <a:pPr lvl="1"/>
            <a:r>
              <a:rPr lang="en-GB" sz="4800" dirty="0">
                <a:latin typeface="Arial" panose="020B0604020202020204" pitchFamily="34" charset="0"/>
                <a:cs typeface="Arial" panose="020B0604020202020204" pitchFamily="34" charset="0"/>
              </a:rPr>
              <a:t>Question answering </a:t>
            </a:r>
          </a:p>
          <a:p>
            <a:pPr lvl="1"/>
            <a:r>
              <a:rPr lang="en-GB" sz="4800" dirty="0">
                <a:latin typeface="Arial" panose="020B0604020202020204" pitchFamily="34" charset="0"/>
                <a:cs typeface="Arial" panose="020B0604020202020204" pitchFamily="34" charset="0"/>
              </a:rPr>
              <a:t>Visual question answering</a:t>
            </a:r>
            <a:endParaRPr lang="en-GB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36E35A-73EF-7744-B398-60C034E8334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0B6576-2D71-A841-3EFE-1B79D88A9302}"/>
              </a:ext>
            </a:extLst>
          </p:cNvPr>
          <p:cNvSpPr txBox="1"/>
          <p:nvPr/>
        </p:nvSpPr>
        <p:spPr>
          <a:xfrm>
            <a:off x="17094687" y="5382438"/>
            <a:ext cx="3458914" cy="975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5400" b="0" dirty="0">
                <a:solidFill>
                  <a:srgbClr val="25167A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Today!</a:t>
            </a:r>
            <a:endParaRPr lang="en-NL" sz="5400" b="0" dirty="0">
              <a:solidFill>
                <a:srgbClr val="25167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4233BD-0F8A-B328-2B75-51520C78108A}"/>
              </a:ext>
            </a:extLst>
          </p:cNvPr>
          <p:cNvSpPr txBox="1"/>
          <p:nvPr/>
        </p:nvSpPr>
        <p:spPr>
          <a:xfrm>
            <a:off x="17094686" y="7360921"/>
            <a:ext cx="4328399" cy="975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400" b="0" dirty="0">
                <a:solidFill>
                  <a:srgbClr val="25167A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N</a:t>
            </a:r>
            <a:r>
              <a:rPr lang="en-NL" sz="5400" b="0" dirty="0">
                <a:solidFill>
                  <a:srgbClr val="25167A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ext month</a:t>
            </a:r>
            <a:endParaRPr lang="en-NL" sz="5400" b="0" dirty="0">
              <a:solidFill>
                <a:srgbClr val="25167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BCD89B56-19C8-7365-9A3B-A46BE8253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8938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4DD4D-9AD0-C7AC-BFD2-602EA6684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Installing your programming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6CE05-262F-C79E-2F4B-8AF27C7FE4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41285" y="5601307"/>
            <a:ext cx="21276735" cy="6434668"/>
          </a:xfrm>
        </p:spPr>
        <p:txBody>
          <a:bodyPr>
            <a:normAutofit/>
          </a:bodyPr>
          <a:lstStyle/>
          <a:p>
            <a:endParaRPr lang="en-GB" sz="3600" b="0" i="0" dirty="0">
              <a:solidFill>
                <a:srgbClr val="131313"/>
              </a:solidFill>
              <a:effectLst/>
              <a:latin typeface="Roboto" panose="02000000000000000000" pitchFamily="2" charset="0"/>
            </a:endParaRPr>
          </a:p>
          <a:p>
            <a:r>
              <a:rPr lang="en-GB" sz="5400" dirty="0"/>
              <a:t>Install Python: </a:t>
            </a:r>
            <a:r>
              <a:rPr lang="en-GB" sz="5400" b="0" i="0" u="none" strike="noStrike" dirty="0">
                <a:solidFill>
                  <a:srgbClr val="065F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https://www.python.org/</a:t>
            </a:r>
            <a:r>
              <a:rPr lang="en-GB" sz="5400" b="0" i="0" dirty="0">
                <a:solidFill>
                  <a:srgbClr val="13131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GB" sz="5400" dirty="0"/>
          </a:p>
          <a:p>
            <a:r>
              <a:rPr lang="en-GB" sz="5400" dirty="0"/>
              <a:t>Install Visual Studio Code: </a:t>
            </a:r>
            <a:r>
              <a:rPr lang="en-GB" sz="5400" b="0" i="0" u="none" strike="noStrike" dirty="0">
                <a:solidFill>
                  <a:srgbClr val="065F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https://code.visualstudio.com/</a:t>
            </a:r>
            <a:endParaRPr lang="en-GB" sz="5400" b="0" i="0" u="none" strike="noStrike" dirty="0">
              <a:solidFill>
                <a:srgbClr val="065FD4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NL" sz="5400" dirty="0"/>
          </a:p>
          <a:p>
            <a:r>
              <a:rPr lang="en-NL" sz="5400" dirty="0"/>
              <a:t>Install the python VS code plugin, see:</a:t>
            </a:r>
          </a:p>
          <a:p>
            <a:pPr lvl="3"/>
            <a:r>
              <a:rPr lang="en-GB" sz="4800" dirty="0">
                <a:hlinkClick r:id="rId4"/>
              </a:rPr>
              <a:t>https://code.visualstudio.com/docs/python/python-tutorial</a:t>
            </a:r>
            <a:r>
              <a:rPr lang="en-GB" sz="4800" dirty="0"/>
              <a:t> </a:t>
            </a:r>
            <a:endParaRPr lang="en-NL" sz="480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7E9F50B-9689-993A-E555-F354DB845A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E4534566-0498-8C70-B188-D532A1A9BE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27871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7935A-6270-0DBD-CA33-624F3B9EE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Python programming ollama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8608F2-FBD5-2E9F-CBDD-4BC6811DE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43666" y="4889499"/>
            <a:ext cx="21276735" cy="689973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Use the notebook to use python code from </a:t>
            </a:r>
            <a:r>
              <a:rPr lang="en-GB" sz="54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5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ollama.ipynb</a:t>
            </a: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GB" sz="5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4000" dirty="0">
                <a:latin typeface="Arial" panose="020B0604020202020204" pitchFamily="34" charset="0"/>
                <a:cs typeface="Arial" panose="020B0604020202020204" pitchFamily="34" charset="0"/>
              </a:rPr>
              <a:t>P.S. If you prefer </a:t>
            </a:r>
            <a:r>
              <a:rPr lang="en-GB" sz="4000" dirty="0" err="1">
                <a:latin typeface="Arial" panose="020B0604020202020204" pitchFamily="34" charset="0"/>
                <a:cs typeface="Arial" panose="020B0604020202020204" pitchFamily="34" charset="0"/>
              </a:rPr>
              <a:t>JavaScrpt</a:t>
            </a:r>
            <a:r>
              <a:rPr lang="en-GB" sz="4000" dirty="0">
                <a:latin typeface="Arial" panose="020B0604020202020204" pitchFamily="34" charset="0"/>
                <a:cs typeface="Arial" panose="020B0604020202020204" pitchFamily="34" charset="0"/>
              </a:rPr>
              <a:t> there is also a Node.js package:  </a:t>
            </a:r>
          </a:p>
          <a:p>
            <a:pPr marL="0" indent="0">
              <a:buNone/>
            </a:pPr>
            <a:r>
              <a:rPr lang="en-GB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 install </a:t>
            </a:r>
            <a:r>
              <a:rPr lang="en-GB" sz="4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endParaRPr lang="en-NL" sz="4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836E35A-73EF-7744-B398-60C034E8334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5528CA09-2473-AAE4-9961-D8EE24F1B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2706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br>
              <a:rPr lang="nl-NL" dirty="0"/>
            </a:br>
            <a:r>
              <a:rPr lang="nl-NL" dirty="0"/>
              <a:t>Run </a:t>
            </a:r>
            <a:r>
              <a:rPr lang="nl-NL" dirty="0" err="1"/>
              <a:t>models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Huggingface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endParaRPr dirty="0"/>
          </a:p>
        </p:txBody>
      </p:sp>
      <p:pic>
        <p:nvPicPr>
          <p:cNvPr id="1026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6B541F63-84D2-A93A-9B1A-2C3985C4B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2310" y="4200435"/>
            <a:ext cx="4718599" cy="4718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EB63C7-CFA0-E3FC-6EC4-453B3BC330D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DB6EDE-C935-CEFE-C42E-F5F15E143401}"/>
              </a:ext>
            </a:extLst>
          </p:cNvPr>
          <p:cNvSpPr txBox="1"/>
          <p:nvPr/>
        </p:nvSpPr>
        <p:spPr>
          <a:xfrm rot="10800000" flipH="1" flipV="1">
            <a:off x="18856035" y="5676518"/>
            <a:ext cx="4253346" cy="37702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NL" sz="23900" dirty="0"/>
              <a:t>🤗</a:t>
            </a:r>
          </a:p>
        </p:txBody>
      </p:sp>
    </p:spTree>
    <p:extLst>
      <p:ext uri="{BB962C8B-B14F-4D97-AF65-F5344CB8AC3E}">
        <p14:creationId xmlns:p14="http://schemas.microsoft.com/office/powerpoint/2010/main" val="147417681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A8C3B-0568-7420-4520-BC66F4364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🤗 Huggingface 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F4183-3318-78BE-6E6B-8E46318D88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World’s biggest platform for AI models, datasets</a:t>
            </a:r>
          </a:p>
          <a:p>
            <a:r>
              <a:rPr lang="en-NL" dirty="0"/>
              <a:t>Individuals, research and Big Tech publish their work there</a:t>
            </a:r>
          </a:p>
          <a:p>
            <a:r>
              <a:rPr lang="en-NL" dirty="0"/>
              <a:t>Everything is open source </a:t>
            </a:r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r>
              <a:rPr lang="en-NL" dirty="0"/>
              <a:t>Huggingface also has</a:t>
            </a:r>
          </a:p>
          <a:p>
            <a:r>
              <a:rPr lang="en-NL" dirty="0"/>
              <a:t>Python packages like transformers, pipelines</a:t>
            </a:r>
          </a:p>
          <a:p>
            <a:r>
              <a:rPr lang="en-NL" dirty="0"/>
              <a:t>Courses </a:t>
            </a:r>
          </a:p>
          <a:p>
            <a:r>
              <a:rPr lang="en-NL" dirty="0"/>
              <a:t>Spaces</a:t>
            </a:r>
          </a:p>
          <a:p>
            <a:endParaRPr lang="en-NL" dirty="0"/>
          </a:p>
          <a:p>
            <a:r>
              <a:rPr lang="en-NL" dirty="0"/>
              <a:t>Can we find a </a:t>
            </a:r>
            <a:r>
              <a:rPr lang="en-NL" b="1" dirty="0"/>
              <a:t>quantized model </a:t>
            </a:r>
            <a:r>
              <a:rPr lang="en-NL" dirty="0"/>
              <a:t>in Dutch?</a:t>
            </a:r>
          </a:p>
          <a:p>
            <a:pPr marL="0" indent="0">
              <a:buNone/>
            </a:pPr>
            <a:endParaRPr lang="en-NL" dirty="0"/>
          </a:p>
          <a:p>
            <a:endParaRPr lang="en-NL" dirty="0"/>
          </a:p>
          <a:p>
            <a:endParaRPr lang="en-NL" dirty="0"/>
          </a:p>
          <a:p>
            <a:endParaRPr lang="en-NL" dirty="0"/>
          </a:p>
          <a:p>
            <a:endParaRPr lang="en-NL" dirty="0"/>
          </a:p>
          <a:p>
            <a:endParaRPr lang="en-NL" dirty="0"/>
          </a:p>
          <a:p>
            <a:endParaRPr lang="en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349C1E-5AE7-F4A9-C2F1-567F722C8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6298" y="5235651"/>
            <a:ext cx="10824103" cy="574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5443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ijdelijke aanduiding voor voettekst 4"/>
          <p:cNvSpPr txBox="1"/>
          <p:nvPr/>
        </p:nvSpPr>
        <p:spPr>
          <a:xfrm>
            <a:off x="1754458" y="12705698"/>
            <a:ext cx="10437543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l" defTabSz="1219200">
              <a:defRPr sz="18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minor AAI - Deep Learning 1 - Computer Vision 3</a:t>
            </a:r>
          </a:p>
        </p:txBody>
      </p:sp>
      <p:sp>
        <p:nvSpPr>
          <p:cNvPr id="230" name="Titel 2"/>
          <p:cNvSpPr txBox="1">
            <a:spLocks noGrp="1"/>
          </p:cNvSpPr>
          <p:nvPr>
            <p:ph type="title"/>
          </p:nvPr>
        </p:nvSpPr>
        <p:spPr>
          <a:xfrm>
            <a:off x="863599" y="1292835"/>
            <a:ext cx="21292727" cy="2955619"/>
          </a:xfrm>
          <a:prstGeom prst="rect">
            <a:avLst/>
          </a:prstGeom>
        </p:spPr>
        <p:txBody>
          <a:bodyPr/>
          <a:lstStyle/>
          <a:p>
            <a:r>
              <a:rPr lang="en-GB" dirty="0" err="1"/>
              <a:t>Ollama</a:t>
            </a:r>
            <a:r>
              <a:rPr lang="en-GB" dirty="0"/>
              <a:t> meetup 2  </a:t>
            </a:r>
            <a:r>
              <a:rPr lang="en-GB" sz="6600" dirty="0"/>
              <a:t>15 May  </a:t>
            </a:r>
            <a:endParaRPr dirty="0"/>
          </a:p>
        </p:txBody>
      </p:sp>
      <p:sp>
        <p:nvSpPr>
          <p:cNvPr id="231" name="Tijdelijke aanduiding voor tekst 3"/>
          <p:cNvSpPr txBox="1">
            <a:spLocks noGrp="1"/>
          </p:cNvSpPr>
          <p:nvPr>
            <p:ph type="body" idx="1"/>
          </p:nvPr>
        </p:nvSpPr>
        <p:spPr>
          <a:xfrm>
            <a:off x="1133921" y="3385427"/>
            <a:ext cx="21276735" cy="841864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  <a:defRPr sz="6400"/>
            </a:pPr>
            <a:endParaRPr lang="en-GB" sz="4800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None/>
              <a:defRPr sz="6400"/>
            </a:pPr>
            <a:r>
              <a:rPr lang="en-GB" sz="4800" b="1" dirty="0"/>
              <a:t>First part </a:t>
            </a:r>
            <a:r>
              <a:rPr lang="en-GB" sz="4800" dirty="0"/>
              <a:t>- together</a:t>
            </a:r>
            <a:endParaRPr lang="en-GB" sz="4800" dirty="0">
              <a:solidFill>
                <a:schemeClr val="accent1">
                  <a:lumMod val="50000"/>
                </a:schemeClr>
              </a:solidFill>
            </a:endParaRP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4800" dirty="0"/>
              <a:t>Recap of first meetup &amp; fresh start for newcomers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4800" dirty="0"/>
              <a:t>Bring your own model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4800" dirty="0"/>
              <a:t>Vision – Language Models like LLaVA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4800" dirty="0"/>
              <a:t>Challenges, your ideas and show &amp; tell</a:t>
            </a:r>
          </a:p>
          <a:p>
            <a:pPr marL="103680" lvl="2" indent="0" defTabSz="566927">
              <a:buNone/>
              <a:defRPr sz="3968"/>
            </a:pPr>
            <a:endParaRPr lang="en-GB" sz="4800" dirty="0"/>
          </a:p>
          <a:p>
            <a:pPr marL="103680" lvl="2" indent="0" defTabSz="566927">
              <a:buNone/>
              <a:defRPr sz="3968"/>
            </a:pPr>
            <a:r>
              <a:rPr lang="en-GB" sz="4800" b="1" dirty="0"/>
              <a:t>Second part </a:t>
            </a:r>
            <a:r>
              <a:rPr lang="en-GB" sz="4800" dirty="0"/>
              <a:t>– split group</a:t>
            </a:r>
            <a:endParaRPr lang="nl-NL" sz="6000" dirty="0">
              <a:solidFill>
                <a:schemeClr val="accent1">
                  <a:lumMod val="50000"/>
                </a:schemeClr>
              </a:solidFill>
            </a:endParaRPr>
          </a:p>
          <a:p>
            <a:pPr marL="103680" lvl="2" indent="0" defTabSz="566927">
              <a:buNone/>
              <a:defRPr sz="3968"/>
            </a:pPr>
            <a:r>
              <a:rPr lang="en-NL" sz="4800" dirty="0"/>
              <a:t>Beginnners / new: Run Notebooks from meetup 1.</a:t>
            </a:r>
          </a:p>
          <a:p>
            <a:pPr marL="103680" lvl="2" indent="0" defTabSz="566927">
              <a:buNone/>
              <a:defRPr sz="3968"/>
            </a:pPr>
            <a:r>
              <a:rPr lang="en-NL" sz="4800" dirty="0"/>
              <a:t>Advanced: “Chat with your document” – using Langchain (aka RAG)</a:t>
            </a:r>
          </a:p>
          <a:p>
            <a:pPr marL="103680" lvl="2" indent="0" defTabSz="566927">
              <a:buNone/>
              <a:defRPr sz="3968"/>
            </a:pPr>
            <a:endParaRPr lang="en-NL" sz="3600" dirty="0"/>
          </a:p>
          <a:p>
            <a:pPr lvl="4">
              <a:defRPr sz="6400"/>
            </a:pPr>
            <a:endParaRPr lang="nl-NL" sz="3600" dirty="0">
              <a:solidFill>
                <a:schemeClr val="accent1">
                  <a:lumMod val="50000"/>
                </a:schemeClr>
              </a:solidFill>
            </a:endParaRPr>
          </a:p>
          <a:p>
            <a:pPr lvl="4">
              <a:defRPr sz="6400"/>
            </a:pPr>
            <a:endParaRPr lang="en-NL" sz="4800" dirty="0">
              <a:solidFill>
                <a:schemeClr val="accent1">
                  <a:lumMod val="50000"/>
                </a:schemeClr>
              </a:solidFill>
            </a:endParaRPr>
          </a:p>
          <a:p>
            <a:pPr lvl="4">
              <a:defRPr sz="6400"/>
            </a:pPr>
            <a:endParaRPr sz="4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2" name="Tijdelijke aanduiding voor dianummer 3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383678" cy="5030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pic>
        <p:nvPicPr>
          <p:cNvPr id="4" name="Picture 3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6E52129A-A1E5-4F88-41EC-3EB728CEB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DC878-028E-47B8-0259-20C1763B6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Let’s try this with some Dutch models.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6216F-C8B5-AAE6-6589-14ABD2BC70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NL" dirty="0"/>
              <a:t>You might want to learn dutch or chat in Dutch, then use a Dutch model. </a:t>
            </a:r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r>
              <a:rPr lang="en-NL" dirty="0"/>
              <a:t>Two models have been developed for Dutch</a:t>
            </a:r>
          </a:p>
          <a:p>
            <a:r>
              <a:rPr lang="en-NL" dirty="0"/>
              <a:t>GEITje</a:t>
            </a:r>
          </a:p>
          <a:p>
            <a:r>
              <a:rPr lang="en-NL" dirty="0"/>
              <a:t>Fietje</a:t>
            </a:r>
          </a:p>
          <a:p>
            <a:endParaRPr lang="en-NL" dirty="0"/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r>
              <a:rPr lang="en-GB" sz="360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r>
              <a:rPr lang="en-GB" sz="360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n-GB" sz="360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bramvanroy</a:t>
            </a:r>
            <a:r>
              <a:rPr lang="en-GB" sz="360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/geitje-7b-ultra-gguf</a:t>
            </a:r>
          </a:p>
          <a:p>
            <a:endParaRPr lang="en-NL" dirty="0"/>
          </a:p>
          <a:p>
            <a:endParaRPr lang="en-NL" dirty="0"/>
          </a:p>
          <a:p>
            <a:r>
              <a:rPr lang="en-NL" dirty="0"/>
              <a:t>More: </a:t>
            </a:r>
            <a:r>
              <a:rPr lang="en-GB" dirty="0">
                <a:hlinkClick r:id="rId2"/>
              </a:rPr>
              <a:t>https://goingdutch.ai/nl/posts/why-geitje/</a:t>
            </a:r>
            <a:r>
              <a:rPr lang="en-GB" dirty="0"/>
              <a:t> </a:t>
            </a:r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7A536AB-5BAA-123E-1BBF-3830169BD79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Up Arrow 4">
            <a:extLst>
              <a:ext uri="{FF2B5EF4-FFF2-40B4-BE49-F238E27FC236}">
                <a16:creationId xmlns:a16="http://schemas.microsoft.com/office/drawing/2014/main" id="{2BC82240-8EBE-4A6E-0436-C10358AFB5E0}"/>
              </a:ext>
            </a:extLst>
          </p:cNvPr>
          <p:cNvSpPr/>
          <p:nvPr/>
        </p:nvSpPr>
        <p:spPr>
          <a:xfrm rot="17935585">
            <a:off x="12784530" y="9504215"/>
            <a:ext cx="1274618" cy="2105891"/>
          </a:xfrm>
          <a:prstGeom prst="upArrow">
            <a:avLst>
              <a:gd name="adj1" fmla="val 30220"/>
              <a:gd name="adj2" fmla="val 98168"/>
            </a:avLst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E38491-3D60-235C-4BCE-7284FA2D8568}"/>
              </a:ext>
            </a:extLst>
          </p:cNvPr>
          <p:cNvSpPr txBox="1"/>
          <p:nvPr/>
        </p:nvSpPr>
        <p:spPr>
          <a:xfrm>
            <a:off x="14935200" y="10726877"/>
            <a:ext cx="6761018" cy="11291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The .gguf file format indicates it’s a </a:t>
            </a:r>
            <a:r>
              <a:rPr kumimoji="0" lang="en-NL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quantized version </a:t>
            </a:r>
            <a:r>
              <a:rPr kumimoji="0" lang="en-N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of a model</a:t>
            </a:r>
          </a:p>
        </p:txBody>
      </p:sp>
    </p:spTree>
    <p:extLst>
      <p:ext uri="{BB962C8B-B14F-4D97-AF65-F5344CB8AC3E}">
        <p14:creationId xmlns:p14="http://schemas.microsoft.com/office/powerpoint/2010/main" val="17034893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C6E20-4482-F3C8-1DF3-AC900462F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Basics of ‘quantization’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BBD72-683E-CB9A-2884-4F8417033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599" y="4904509"/>
            <a:ext cx="21276735" cy="759229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NL" sz="4000" dirty="0"/>
              <a:t>We reduce precision, like in the image of pres. Obama. </a:t>
            </a:r>
          </a:p>
          <a:p>
            <a:pPr marL="0" indent="0">
              <a:buNone/>
            </a:pPr>
            <a:endParaRPr lang="en-NL" sz="4000" dirty="0"/>
          </a:p>
          <a:p>
            <a:pPr marL="0" indent="0">
              <a:buNone/>
            </a:pPr>
            <a:r>
              <a:rPr lang="en-NL" sz="4000" dirty="0"/>
              <a:t>However in AI we work with numbers and computers work in bytes</a:t>
            </a:r>
          </a:p>
          <a:p>
            <a:pPr marL="0" indent="0">
              <a:buNone/>
            </a:pPr>
            <a:endParaRPr lang="en-GB" sz="4000" dirty="0"/>
          </a:p>
          <a:p>
            <a:pPr marL="0" indent="0">
              <a:buNone/>
            </a:pPr>
            <a:r>
              <a:rPr lang="en-GB" sz="4000" b="1" dirty="0"/>
              <a:t>Example:  </a:t>
            </a:r>
            <a:r>
              <a:rPr lang="en-GB" sz="4000" dirty="0"/>
              <a:t>reduce precision from </a:t>
            </a:r>
            <a:r>
              <a:rPr lang="en-GB" sz="4000" i="1" dirty="0"/>
              <a:t>floatingpoint32 </a:t>
            </a:r>
            <a:r>
              <a:rPr lang="en-GB" sz="4000" dirty="0"/>
              <a:t>(=32 bits) to </a:t>
            </a:r>
            <a:r>
              <a:rPr lang="en-GB" sz="4000" i="1" dirty="0"/>
              <a:t>integer8 </a:t>
            </a:r>
            <a:r>
              <a:rPr lang="en-GB" sz="4000" dirty="0"/>
              <a:t>(=8 bits) values.</a:t>
            </a:r>
          </a:p>
          <a:p>
            <a:pPr marL="0" indent="0">
              <a:buNone/>
            </a:pPr>
            <a:r>
              <a:rPr lang="en-GB" sz="4000" dirty="0"/>
              <a:t>For LLM’s we call this ‘q8 quantization’ </a:t>
            </a:r>
          </a:p>
          <a:p>
            <a:pPr marL="0" indent="0">
              <a:buNone/>
            </a:pPr>
            <a:endParaRPr lang="en-GB" sz="4000" dirty="0"/>
          </a:p>
          <a:p>
            <a:pPr marL="0" indent="0">
              <a:buNone/>
            </a:pPr>
            <a:endParaRPr lang="en-GB" sz="4000" b="0" i="0" dirty="0">
              <a:solidFill>
                <a:srgbClr val="13343B"/>
              </a:solidFill>
              <a:effectLst/>
              <a:highlight>
                <a:srgbClr val="FCFCF9"/>
              </a:highlight>
              <a:latin typeface="__fkGroteskNeue_a82850"/>
            </a:endParaRPr>
          </a:p>
          <a:p>
            <a:pPr marL="0" indent="0">
              <a:buNone/>
            </a:pPr>
            <a:endParaRPr lang="en-GB" sz="4000" dirty="0">
              <a:solidFill>
                <a:srgbClr val="13343B"/>
              </a:solidFill>
              <a:highlight>
                <a:srgbClr val="FCFCF9"/>
              </a:highlight>
              <a:latin typeface="__fkGroteskNeue_a82850"/>
            </a:endParaRPr>
          </a:p>
          <a:p>
            <a:pPr marL="0" indent="0">
              <a:buNone/>
            </a:pPr>
            <a:r>
              <a:rPr lang="en-NL" sz="4000" dirty="0"/>
              <a:t>It’s best known from the “llama.cpp project”  that created the ggml and gguf file formats. More on this in the last meetup! </a:t>
            </a:r>
          </a:p>
          <a:p>
            <a:pPr marL="0" indent="0">
              <a:buNone/>
            </a:pPr>
            <a:endParaRPr lang="en-NL" sz="4000" dirty="0"/>
          </a:p>
          <a:p>
            <a:pPr marL="0" indent="0">
              <a:buNone/>
            </a:pPr>
            <a:r>
              <a:rPr lang="en-NL" sz="4000" dirty="0"/>
              <a:t>But there is more: other techniques are e.g. </a:t>
            </a:r>
            <a:r>
              <a:rPr lang="en-NL" sz="4000" i="1" dirty="0"/>
              <a:t>pruning</a:t>
            </a:r>
            <a:r>
              <a:rPr lang="en-NL" sz="4000" dirty="0"/>
              <a:t> (=removing unused layers) and optimizing for hardware.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A1942B-44EE-D40C-C729-98BB572D385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12E93B-7AEA-F68F-9030-FAE6A00FF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5163" y="754568"/>
            <a:ext cx="7375238" cy="51007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F6A423-6906-1274-B07D-E0EABEDEE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5728" y="7754337"/>
            <a:ext cx="7772400" cy="158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473937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3092A-21B9-0BE0-F69C-5450B6269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D567F-1FAC-B179-9101-BBB45E859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9592" y="4273933"/>
            <a:ext cx="21276735" cy="7665800"/>
          </a:xfrm>
        </p:spPr>
        <p:txBody>
          <a:bodyPr>
            <a:normAutofit fontScale="77500" lnSpcReduction="20000"/>
          </a:bodyPr>
          <a:lstStyle/>
          <a:p>
            <a:r>
              <a:rPr lang="en-GB" sz="4800" dirty="0"/>
              <a:t>Go to </a:t>
            </a:r>
            <a:r>
              <a:rPr lang="en-GB" sz="4800" dirty="0" err="1"/>
              <a:t>huggingface</a:t>
            </a:r>
            <a:r>
              <a:rPr lang="en-GB" sz="4800" dirty="0"/>
              <a:t> hub/models</a:t>
            </a:r>
          </a:p>
          <a:p>
            <a:r>
              <a:rPr lang="en-GB" sz="4800" dirty="0"/>
              <a:t>Filter on ‘GGUF’ and language</a:t>
            </a:r>
          </a:p>
          <a:p>
            <a:r>
              <a:rPr lang="en-GB" sz="4800" dirty="0"/>
              <a:t>D</a:t>
            </a:r>
            <a:r>
              <a:rPr lang="en-NL" sz="4800" dirty="0"/>
              <a:t>ownload a model from huggingface that you would like.</a:t>
            </a:r>
          </a:p>
          <a:p>
            <a:endParaRPr lang="en-NL" sz="4800" dirty="0"/>
          </a:p>
          <a:p>
            <a:pPr marL="0" indent="0">
              <a:buNone/>
            </a:pPr>
            <a:r>
              <a:rPr lang="en-GB" sz="4800" i="1" dirty="0"/>
              <a:t>S</a:t>
            </a:r>
            <a:r>
              <a:rPr lang="en-NL" sz="4800" i="1" dirty="0"/>
              <a:t>ometimes </a:t>
            </a:r>
            <a:r>
              <a:rPr lang="en-NL" sz="4800" dirty="0"/>
              <a:t>you can run </a:t>
            </a:r>
            <a:r>
              <a:rPr lang="en-GB" sz="4800" dirty="0"/>
              <a:t>it directly in </a:t>
            </a:r>
            <a:r>
              <a:rPr lang="en-GB" sz="4800" dirty="0" err="1"/>
              <a:t>ollama</a:t>
            </a:r>
            <a:r>
              <a:rPr lang="en-GB" sz="4800" dirty="0"/>
              <a:t>: </a:t>
            </a:r>
          </a:p>
          <a:p>
            <a:pPr marL="0" indent="0">
              <a:buNone/>
            </a:pPr>
            <a:r>
              <a:rPr lang="en-GB" sz="480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r>
              <a:rPr lang="en-GB" sz="480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n-GB" sz="480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bramvanroy</a:t>
            </a:r>
            <a:r>
              <a:rPr lang="en-GB" sz="480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/geitje-7b-ultra-gguf</a:t>
            </a:r>
          </a:p>
          <a:p>
            <a:pPr marL="0" indent="0">
              <a:buNone/>
            </a:pPr>
            <a:endParaRPr lang="en-GB" sz="4800" i="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4800" i="1" dirty="0"/>
              <a:t>S</a:t>
            </a:r>
            <a:r>
              <a:rPr lang="en-NL" sz="4800" i="1" dirty="0"/>
              <a:t>ometimes </a:t>
            </a:r>
            <a:r>
              <a:rPr lang="nl-NL" sz="4800" dirty="0" err="1"/>
              <a:t>it</a:t>
            </a:r>
            <a:r>
              <a:rPr lang="nl-NL" sz="4800" dirty="0"/>
              <a:t> links right back </a:t>
            </a:r>
            <a:r>
              <a:rPr lang="nl-NL" sz="4800" dirty="0" err="1"/>
              <a:t>to</a:t>
            </a:r>
            <a:r>
              <a:rPr lang="nl-NL" sz="4800" dirty="0"/>
              <a:t> </a:t>
            </a:r>
            <a:r>
              <a:rPr lang="nl-NL" sz="4800" dirty="0" err="1"/>
              <a:t>ollama.com</a:t>
            </a:r>
            <a:r>
              <a:rPr lang="en-GB" sz="4800" dirty="0"/>
              <a:t>: </a:t>
            </a:r>
          </a:p>
          <a:p>
            <a:pPr marL="0" indent="0">
              <a:buNone/>
            </a:pPr>
            <a:r>
              <a:rPr lang="en-GB" sz="4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https://huggingface.co/BramVanroy/fietje-2b-chat-gguf</a:t>
            </a:r>
            <a:r>
              <a:rPr lang="en-GB" sz="4800" dirty="0"/>
              <a:t> </a:t>
            </a:r>
          </a:p>
          <a:p>
            <a:pPr marL="0" indent="0">
              <a:buNone/>
            </a:pPr>
            <a:endParaRPr lang="en-GB" sz="4800" dirty="0"/>
          </a:p>
          <a:p>
            <a:pPr marL="0" indent="0">
              <a:buNone/>
            </a:pPr>
            <a:r>
              <a:rPr lang="en-GB" sz="4800" i="1" dirty="0"/>
              <a:t>S</a:t>
            </a:r>
            <a:r>
              <a:rPr lang="en-NL" sz="4800" i="1" dirty="0"/>
              <a:t>ometimes</a:t>
            </a:r>
            <a:r>
              <a:rPr lang="en-GB" sz="4800" dirty="0"/>
              <a:t>: download the </a:t>
            </a:r>
            <a:r>
              <a:rPr lang="en-GB" sz="4800" dirty="0" err="1"/>
              <a:t>gguf</a:t>
            </a:r>
            <a:r>
              <a:rPr lang="en-GB" sz="4800" dirty="0"/>
              <a:t> manually, create a </a:t>
            </a:r>
            <a:r>
              <a:rPr lang="en-GB" sz="4800" dirty="0" err="1"/>
              <a:t>modelfile</a:t>
            </a:r>
            <a:r>
              <a:rPr lang="en-GB" sz="4800" dirty="0"/>
              <a:t>, run the model. See </a:t>
            </a:r>
            <a:r>
              <a:rPr lang="en-GB" sz="4800" dirty="0">
                <a:hlinkClick r:id="rId3"/>
              </a:rPr>
              <a:t>https://youtu.be/fnvZJU5Fj3Q?t=153</a:t>
            </a:r>
            <a:r>
              <a:rPr lang="en-GB" sz="4800" dirty="0"/>
              <a:t> </a:t>
            </a:r>
          </a:p>
          <a:p>
            <a:pPr marL="0" indent="0">
              <a:buNone/>
            </a:pPr>
            <a:endParaRPr lang="en-GB" sz="4800" dirty="0"/>
          </a:p>
          <a:p>
            <a:pPr marL="0" indent="0">
              <a:buNone/>
            </a:pPr>
            <a:r>
              <a:rPr lang="en-GB" sz="4800" dirty="0"/>
              <a:t>Exercise: Use your python code with this new model.</a:t>
            </a:r>
            <a:endParaRPr lang="en-NL" sz="480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2A4AE86-E30B-C26F-78B9-EBAFFB362FD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24640089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nl-NL" dirty="0"/>
              <a:t>A </a:t>
            </a:r>
            <a:r>
              <a:rPr lang="nl-NL" dirty="0" err="1"/>
              <a:t>deeper</a:t>
            </a:r>
            <a:r>
              <a:rPr lang="nl-NL" dirty="0"/>
              <a:t> look at </a:t>
            </a:r>
            <a:r>
              <a:rPr lang="nl-NL" dirty="0" err="1"/>
              <a:t>Vision</a:t>
            </a:r>
            <a:r>
              <a:rPr lang="nl-NL" dirty="0"/>
              <a:t> Language </a:t>
            </a:r>
            <a:r>
              <a:rPr lang="nl-NL" dirty="0" err="1"/>
              <a:t>Models</a:t>
            </a:r>
            <a:br>
              <a:rPr lang="nl-NL" dirty="0"/>
            </a:br>
            <a:br>
              <a:rPr lang="nl-NL" dirty="0"/>
            </a:br>
            <a:r>
              <a:rPr lang="nl-NL" sz="4900" dirty="0"/>
              <a:t>- Intro</a:t>
            </a:r>
            <a:br>
              <a:rPr lang="nl-NL" sz="4900" dirty="0"/>
            </a:br>
            <a:r>
              <a:rPr lang="nl-NL" sz="4900" dirty="0"/>
              <a:t>- CLIP</a:t>
            </a:r>
            <a:br>
              <a:rPr lang="nl-NL" sz="4900" dirty="0"/>
            </a:br>
            <a:r>
              <a:rPr lang="nl-NL" sz="4900" dirty="0"/>
              <a:t>- </a:t>
            </a:r>
            <a:r>
              <a:rPr lang="nl-NL" sz="4900" dirty="0" err="1"/>
              <a:t>Vision</a:t>
            </a:r>
            <a:r>
              <a:rPr lang="nl-NL" sz="4900" dirty="0"/>
              <a:t> Language </a:t>
            </a:r>
            <a:r>
              <a:rPr lang="nl-NL" sz="4900" dirty="0" err="1"/>
              <a:t>Models</a:t>
            </a:r>
            <a:br>
              <a:rPr lang="nl-NL" sz="4900" dirty="0"/>
            </a:br>
            <a:endParaRPr dirty="0"/>
          </a:p>
        </p:txBody>
      </p:sp>
      <p:pic>
        <p:nvPicPr>
          <p:cNvPr id="491" name="Tijdelijke aanduiding voor afbeelding 6" descr="Tijdelijke aanduiding voor afbeelding 6"/>
          <p:cNvPicPr>
            <a:picLocks noGrp="1" noChangeAspect="1"/>
          </p:cNvPicPr>
          <p:nvPr>
            <p:ph type="pic" idx="23"/>
          </p:nvPr>
        </p:nvPicPr>
        <p:blipFill>
          <a:blip r:embed="rId3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2634F7F-3357-B4ED-E954-B711F064F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25905" y="2653548"/>
            <a:ext cx="9819106" cy="661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09350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B8AA7-1C15-7117-A69A-803E2DFD5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What you can do with Vision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1F2EC-4377-EF03-5175-8BDCDD583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600" y="5609168"/>
            <a:ext cx="7812567" cy="6434668"/>
          </a:xfrm>
        </p:spPr>
        <p:txBody>
          <a:bodyPr/>
          <a:lstStyle/>
          <a:p>
            <a:pPr marL="0" indent="0">
              <a:buNone/>
            </a:pPr>
            <a:r>
              <a:rPr lang="en-NL" dirty="0"/>
              <a:t>Talk with them using LLaVA or any other </a:t>
            </a:r>
          </a:p>
          <a:p>
            <a:pPr marL="0" indent="0">
              <a:buNone/>
            </a:pPr>
            <a:r>
              <a:rPr lang="en-NL" dirty="0"/>
              <a:t>Vision – Language Model!</a:t>
            </a:r>
          </a:p>
          <a:p>
            <a:endParaRPr lang="en-NL" dirty="0"/>
          </a:p>
          <a:p>
            <a:endParaRPr lang="en-NL" dirty="0"/>
          </a:p>
          <a:p>
            <a:pPr>
              <a:buSzPct val="100000"/>
              <a:buFont typeface="+mj-lt"/>
              <a:buAutoNum type="arabicPeriod"/>
            </a:pPr>
            <a:r>
              <a:rPr lang="en-NL" dirty="0"/>
              <a:t>H</a:t>
            </a:r>
            <a:r>
              <a:rPr lang="en-GB" dirty="0"/>
              <a:t>u</a:t>
            </a:r>
            <a:r>
              <a:rPr lang="en-NL" dirty="0"/>
              <a:t>man input with speech-2-text</a:t>
            </a:r>
          </a:p>
          <a:p>
            <a:pPr>
              <a:buSzPct val="100000"/>
              <a:buFont typeface="+mj-lt"/>
              <a:buAutoNum type="arabicPeriod"/>
            </a:pPr>
            <a:r>
              <a:rPr lang="en-NL" dirty="0"/>
              <a:t>Visual Question Answering with LLaVA</a:t>
            </a:r>
          </a:p>
          <a:p>
            <a:pPr>
              <a:buSzPct val="100000"/>
              <a:buFont typeface="+mj-lt"/>
              <a:buAutoNum type="arabicPeriod"/>
            </a:pPr>
            <a:r>
              <a:rPr lang="en-NL" dirty="0"/>
              <a:t>Text-2-Speech</a:t>
            </a: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3C73C39-CB59-45E9-D748-5D30BAD740C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Online Media 4" descr="Figure Status Update - OpenAI Speech-to-Speech Reasoning">
            <a:hlinkClick r:id="" action="ppaction://media"/>
            <a:extLst>
              <a:ext uri="{FF2B5EF4-FFF2-40B4-BE49-F238E27FC236}">
                <a16:creationId xmlns:a16="http://schemas.microsoft.com/office/drawing/2014/main" id="{E71E199B-B7ED-664E-444E-6BC483DF626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9164900" y="4933507"/>
            <a:ext cx="12863836" cy="7268068"/>
          </a:xfrm>
          <a:prstGeom prst="rect">
            <a:avLst/>
          </a:prstGeom>
        </p:spPr>
      </p:pic>
      <p:pic>
        <p:nvPicPr>
          <p:cNvPr id="6" name="Picture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E9281F4F-3B47-7AAB-180B-3397CDEEFE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648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D4BF7E0-F4EE-1BB8-1D10-D00460C624E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0E552C8-D1D8-C9B7-90DF-4F0AE5A139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73"/>
          <a:stretch/>
        </p:blipFill>
        <p:spPr>
          <a:xfrm>
            <a:off x="3472898" y="3994332"/>
            <a:ext cx="16052802" cy="8218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77BAAE-7A14-17E5-21D9-41F4270015F6}"/>
              </a:ext>
            </a:extLst>
          </p:cNvPr>
          <p:cNvSpPr txBox="1"/>
          <p:nvPr/>
        </p:nvSpPr>
        <p:spPr>
          <a:xfrm>
            <a:off x="2096051" y="12433876"/>
            <a:ext cx="16978030" cy="8213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Large Vision Models</a:t>
            </a:r>
            <a:r>
              <a:rPr lang="en-NL" sz="4400" b="0" dirty="0"/>
              <a:t> </a:t>
            </a:r>
            <a:r>
              <a:rPr kumimoji="0" lang="en-NL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=.</a:t>
            </a:r>
            <a:r>
              <a:rPr kumimoji="0" lang="en-NL" sz="44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kumimoji="0" lang="en-NL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Large Multimodal Models</a:t>
            </a:r>
          </a:p>
        </p:txBody>
      </p:sp>
      <p:sp>
        <p:nvSpPr>
          <p:cNvPr id="2" name="Titel 2">
            <a:extLst>
              <a:ext uri="{FF2B5EF4-FFF2-40B4-BE49-F238E27FC236}">
                <a16:creationId xmlns:a16="http://schemas.microsoft.com/office/drawing/2014/main" id="{0BE769AC-EC13-B663-3711-1D910AB805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2935" y="1282124"/>
            <a:ext cx="21292728" cy="295562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ChatGPT</a:t>
            </a:r>
            <a:r>
              <a:rPr lang="nl-NL" dirty="0"/>
              <a:t> </a:t>
            </a:r>
            <a:r>
              <a:rPr lang="nl-NL" dirty="0" err="1"/>
              <a:t>revolution</a:t>
            </a:r>
            <a:r>
              <a:rPr lang="nl-NL" dirty="0"/>
              <a:t> is </a:t>
            </a:r>
            <a:r>
              <a:rPr lang="nl-NL" dirty="0" err="1"/>
              <a:t>coming</a:t>
            </a:r>
            <a:r>
              <a:rPr lang="nl-NL" dirty="0"/>
              <a:t> </a:t>
            </a:r>
            <a:br>
              <a:rPr lang="nl-NL" dirty="0"/>
            </a:b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vision</a:t>
            </a:r>
            <a:r>
              <a:rPr lang="nl-NL" dirty="0"/>
              <a:t>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38363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C8F36-F09A-2530-C27E-E6B32C97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Vision Language Models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3242E92-7861-5374-45D8-CB3E537B518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D653A84-B7F4-43E2-FFA6-2405EFC364F8}"/>
              </a:ext>
            </a:extLst>
          </p:cNvPr>
          <p:cNvGrpSpPr/>
          <p:nvPr/>
        </p:nvGrpSpPr>
        <p:grpSpPr>
          <a:xfrm>
            <a:off x="1342190" y="4667841"/>
            <a:ext cx="21699619" cy="8302202"/>
            <a:chOff x="1342190" y="4667841"/>
            <a:chExt cx="21699619" cy="830220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5C48230-5EC6-3884-09FC-DEAE10DEA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2190" y="4667841"/>
              <a:ext cx="21699619" cy="8302202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2735DA9-EFA5-8373-F48F-10BD2CDC7819}"/>
                </a:ext>
              </a:extLst>
            </p:cNvPr>
            <p:cNvSpPr/>
            <p:nvPr/>
          </p:nvSpPr>
          <p:spPr>
            <a:xfrm>
              <a:off x="1709530" y="6559826"/>
              <a:ext cx="1828800" cy="1113183"/>
            </a:xfrm>
            <a:prstGeom prst="ellipse">
              <a:avLst/>
            </a:prstGeom>
            <a:noFill/>
            <a:ln w="88900" cap="flat">
              <a:solidFill>
                <a:srgbClr val="FF0000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NL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EB0F76E-D6EE-B3E1-1ECA-05805F98FC27}"/>
                </a:ext>
              </a:extLst>
            </p:cNvPr>
            <p:cNvSpPr/>
            <p:nvPr/>
          </p:nvSpPr>
          <p:spPr>
            <a:xfrm>
              <a:off x="16290757" y="7915383"/>
              <a:ext cx="1828800" cy="1113183"/>
            </a:xfrm>
            <a:prstGeom prst="ellipse">
              <a:avLst/>
            </a:prstGeom>
            <a:noFill/>
            <a:ln w="88900" cap="flat">
              <a:solidFill>
                <a:srgbClr val="FF0000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NL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1342534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5D3C-07E9-2DF6-D720-031E67944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How can we find the relationship?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4C4A7-CB60-0F75-AAE8-873E8D631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053144" y="6992360"/>
            <a:ext cx="3874656" cy="12488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NL" sz="7200" dirty="0"/>
              <a:t>Paris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D81928B-35C8-91E5-6B19-3014F3E2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1026" name="Picture 2" descr="Eiffeltoren">
            <a:extLst>
              <a:ext uri="{FF2B5EF4-FFF2-40B4-BE49-F238E27FC236}">
                <a16:creationId xmlns:a16="http://schemas.microsoft.com/office/drawing/2014/main" id="{694D0DC3-79D7-C8C7-CA15-585253168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9316" y="5850199"/>
            <a:ext cx="2077027" cy="384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6BA1D422-8B1C-092B-AB36-9F33975FF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330" y="9995542"/>
            <a:ext cx="4355666" cy="290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F0B2DC7-20BA-1D1C-64FB-C8725E546FF7}"/>
              </a:ext>
            </a:extLst>
          </p:cNvPr>
          <p:cNvSpPr txBox="1">
            <a:spLocks/>
          </p:cNvSpPr>
          <p:nvPr/>
        </p:nvSpPr>
        <p:spPr>
          <a:xfrm>
            <a:off x="10592234" y="10639504"/>
            <a:ext cx="5181165" cy="1248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575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791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1007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223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439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2174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25603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29032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32461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 hangingPunct="1">
              <a:buFont typeface="Arial"/>
              <a:buNone/>
            </a:pPr>
            <a:r>
              <a:rPr lang="en-NL" sz="7200" dirty="0"/>
              <a:t>Amsterdam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A2331CD-5424-C0FD-7ECB-5E5DE642B643}"/>
              </a:ext>
            </a:extLst>
          </p:cNvPr>
          <p:cNvSpPr txBox="1">
            <a:spLocks/>
          </p:cNvSpPr>
          <p:nvPr/>
        </p:nvSpPr>
        <p:spPr>
          <a:xfrm>
            <a:off x="6328798" y="6693553"/>
            <a:ext cx="5181165" cy="1248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575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791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1007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223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439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2174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25603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29032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32461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 hangingPunct="1">
              <a:buFont typeface="Arial"/>
              <a:buNone/>
            </a:pPr>
            <a:r>
              <a:rPr lang="en-NL" sz="7200" dirty="0"/>
              <a:t>New York</a:t>
            </a:r>
          </a:p>
        </p:txBody>
      </p:sp>
      <p:pic>
        <p:nvPicPr>
          <p:cNvPr id="1030" name="Picture 6" descr="undefined">
            <a:extLst>
              <a:ext uri="{FF2B5EF4-FFF2-40B4-BE49-F238E27FC236}">
                <a16:creationId xmlns:a16="http://schemas.microsoft.com/office/drawing/2014/main" id="{5861A0D2-B3EB-FB63-1B1C-AC6822113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673" y="5850199"/>
            <a:ext cx="3874657" cy="2905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71083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C73B9-4756-4184-A08B-4E8D56706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98" y="2653549"/>
            <a:ext cx="23520402" cy="2955619"/>
          </a:xfrm>
        </p:spPr>
        <p:txBody>
          <a:bodyPr/>
          <a:lstStyle/>
          <a:p>
            <a:r>
              <a:rPr lang="en-NL" dirty="0"/>
              <a:t>How can computers find this relationship?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6E568E-DB5F-8D5E-6048-C5EF889C9B1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BA9ED18-687A-0A89-9B78-0E66984CCC9A}"/>
              </a:ext>
            </a:extLst>
          </p:cNvPr>
          <p:cNvSpPr txBox="1">
            <a:spLocks/>
          </p:cNvSpPr>
          <p:nvPr/>
        </p:nvSpPr>
        <p:spPr>
          <a:xfrm>
            <a:off x="6078859" y="6858001"/>
            <a:ext cx="3874656" cy="1248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marL="575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791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1007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223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1439999" marR="0" indent="-575999" algn="l" defTabSz="914400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5167A"/>
              </a:buClr>
              <a:buSzPct val="14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2174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25603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29032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3246120" marR="0" indent="-502920" algn="l" defTabSz="1285875" latinLnBrk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4400" b="0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 hangingPunct="1">
              <a:buFont typeface="Arial"/>
              <a:buNone/>
            </a:pPr>
            <a:r>
              <a:rPr lang="en-NL" sz="7200" dirty="0"/>
              <a:t>‘Paris’</a:t>
            </a:r>
          </a:p>
        </p:txBody>
      </p:sp>
      <p:pic>
        <p:nvPicPr>
          <p:cNvPr id="6" name="Picture 2" descr="Eiffeltoren">
            <a:extLst>
              <a:ext uri="{FF2B5EF4-FFF2-40B4-BE49-F238E27FC236}">
                <a16:creationId xmlns:a16="http://schemas.microsoft.com/office/drawing/2014/main" id="{37FEE874-D7AA-CDC8-F8CF-D504BD354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2101" y="4646773"/>
            <a:ext cx="2915156" cy="5391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C25A1D-C36C-B813-A552-630A25492B45}"/>
              </a:ext>
            </a:extLst>
          </p:cNvPr>
          <p:cNvSpPr txBox="1"/>
          <p:nvPr/>
        </p:nvSpPr>
        <p:spPr>
          <a:xfrm>
            <a:off x="1614849" y="10476750"/>
            <a:ext cx="19790228" cy="16215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4800" b="0" dirty="0"/>
              <a:t>As alway</a:t>
            </a:r>
            <a:r>
              <a:rPr lang="en-GB" sz="4800" b="0" dirty="0"/>
              <a:t>s</a:t>
            </a:r>
            <a:r>
              <a:rPr lang="en-NL" sz="4800" b="0" dirty="0"/>
              <a:t> in AI, we convert the text and image to numbers. 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4800" b="0" dirty="0"/>
              <a:t>In this case they are called </a:t>
            </a:r>
            <a:r>
              <a:rPr lang="en-NL" sz="4800" dirty="0"/>
              <a:t>‘vector embeddings’. </a:t>
            </a:r>
            <a:endParaRPr kumimoji="0" lang="en-NL" sz="4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3F3F5F-AA06-4E85-7316-E75E6FA2B4CE}"/>
              </a:ext>
            </a:extLst>
          </p:cNvPr>
          <p:cNvSpPr txBox="1"/>
          <p:nvPr/>
        </p:nvSpPr>
        <p:spPr>
          <a:xfrm>
            <a:off x="1223239" y="12656059"/>
            <a:ext cx="17460551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R</a:t>
            </a:r>
            <a:r>
              <a:rPr kumimoji="0" lang="en-N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ead more: </a:t>
            </a:r>
            <a:r>
              <a:rPr kumimoji="0" lang="en-GB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https://</a:t>
            </a:r>
            <a:r>
              <a:rPr kumimoji="0" lang="en-GB" sz="32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www.geeksforgeeks.org</a:t>
            </a:r>
            <a:r>
              <a:rPr kumimoji="0" lang="en-GB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/what-are-embeddings-in-machine-learning/</a:t>
            </a:r>
            <a:endParaRPr kumimoji="0" lang="en-NL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734671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17930-7D28-C013-F752-ACA114BEC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912" y="1375724"/>
            <a:ext cx="21852022" cy="1914117"/>
          </a:xfrm>
        </p:spPr>
        <p:txBody>
          <a:bodyPr>
            <a:normAutofit fontScale="90000"/>
          </a:bodyPr>
          <a:lstStyle/>
          <a:p>
            <a:r>
              <a:rPr lang="en-NL" dirty="0"/>
              <a:t>We use an ‘embedding model’ and compare the vectors. Vectors capture the meaning.</a:t>
            </a:r>
            <a:endParaRPr lang="en-NL" sz="3100" dirty="0"/>
          </a:p>
        </p:txBody>
      </p:sp>
      <p:pic>
        <p:nvPicPr>
          <p:cNvPr id="9" name="Picture 2" descr="Eiffeltoren">
            <a:extLst>
              <a:ext uri="{FF2B5EF4-FFF2-40B4-BE49-F238E27FC236}">
                <a16:creationId xmlns:a16="http://schemas.microsoft.com/office/drawing/2014/main" id="{7FE24915-EF41-ACB5-613C-666B427F6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583" y="6414049"/>
            <a:ext cx="1905617" cy="352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Afbeelding">
            <a:extLst>
              <a:ext uri="{FF2B5EF4-FFF2-40B4-BE49-F238E27FC236}">
                <a16:creationId xmlns:a16="http://schemas.microsoft.com/office/drawing/2014/main" id="{F7743C83-5516-555E-2EAA-18D73A2A6C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9" t="65394" r="39619" b="18134"/>
          <a:stretch/>
        </p:blipFill>
        <p:spPr bwMode="auto">
          <a:xfrm>
            <a:off x="8354262" y="7469963"/>
            <a:ext cx="1905617" cy="177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ight Arrow 14">
            <a:extLst>
              <a:ext uri="{FF2B5EF4-FFF2-40B4-BE49-F238E27FC236}">
                <a16:creationId xmlns:a16="http://schemas.microsoft.com/office/drawing/2014/main" id="{446459A9-6AA8-0F34-79BE-C4243695D20F}"/>
              </a:ext>
            </a:extLst>
          </p:cNvPr>
          <p:cNvSpPr/>
          <p:nvPr/>
        </p:nvSpPr>
        <p:spPr>
          <a:xfrm flipV="1">
            <a:off x="6273410" y="8203592"/>
            <a:ext cx="1263274" cy="27311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72A3CE20-BA57-EB4F-7658-62AFA0A4C721}"/>
              </a:ext>
            </a:extLst>
          </p:cNvPr>
          <p:cNvSpPr/>
          <p:nvPr/>
        </p:nvSpPr>
        <p:spPr>
          <a:xfrm flipV="1">
            <a:off x="10798364" y="8217037"/>
            <a:ext cx="1263274" cy="27311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2A71F26-DCFC-F393-E30B-7E4037BDF35B}"/>
              </a:ext>
            </a:extLst>
          </p:cNvPr>
          <p:cNvSpPr/>
          <p:nvPr/>
        </p:nvSpPr>
        <p:spPr>
          <a:xfrm>
            <a:off x="12650923" y="7913300"/>
            <a:ext cx="4519477" cy="772551"/>
          </a:xfrm>
          <a:prstGeom prst="roundRect">
            <a:avLst/>
          </a:prstGeom>
          <a:solidFill>
            <a:schemeClr val="bg2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3600" b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Neue Medium"/>
              </a:rPr>
              <a:t>[0.5, 0.3, …, 0.7]</a:t>
            </a:r>
            <a:endParaRPr kumimoji="0" lang="en-NL" sz="3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D41D6B35-7D10-F313-22EE-CBF5F5B09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2063" y="11113049"/>
            <a:ext cx="3874656" cy="12488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NL" sz="7200" dirty="0"/>
              <a:t>‘Paris’</a:t>
            </a:r>
          </a:p>
        </p:txBody>
      </p:sp>
      <p:pic>
        <p:nvPicPr>
          <p:cNvPr id="19" name="Picture 2" descr="Afbeelding">
            <a:extLst>
              <a:ext uri="{FF2B5EF4-FFF2-40B4-BE49-F238E27FC236}">
                <a16:creationId xmlns:a16="http://schemas.microsoft.com/office/drawing/2014/main" id="{DC889BB4-B28E-6DC2-4779-9C47A2DD4C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9" t="65394" r="39619" b="18134"/>
          <a:stretch/>
        </p:blipFill>
        <p:spPr bwMode="auto">
          <a:xfrm rot="10800000">
            <a:off x="8333941" y="10848890"/>
            <a:ext cx="1905617" cy="177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ight Arrow 19">
            <a:extLst>
              <a:ext uri="{FF2B5EF4-FFF2-40B4-BE49-F238E27FC236}">
                <a16:creationId xmlns:a16="http://schemas.microsoft.com/office/drawing/2014/main" id="{DBDBC367-0A2F-A7AA-7972-0F75E487BD40}"/>
              </a:ext>
            </a:extLst>
          </p:cNvPr>
          <p:cNvSpPr/>
          <p:nvPr/>
        </p:nvSpPr>
        <p:spPr>
          <a:xfrm flipV="1">
            <a:off x="6251454" y="11600910"/>
            <a:ext cx="1263274" cy="27311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7BB183A4-786D-51D7-0DCC-817FB535D919}"/>
              </a:ext>
            </a:extLst>
          </p:cNvPr>
          <p:cNvSpPr/>
          <p:nvPr/>
        </p:nvSpPr>
        <p:spPr>
          <a:xfrm flipV="1">
            <a:off x="10649408" y="11639755"/>
            <a:ext cx="1263274" cy="27311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CD13167-3EAD-D608-E7E8-13C287EA91B2}"/>
              </a:ext>
            </a:extLst>
          </p:cNvPr>
          <p:cNvSpPr/>
          <p:nvPr/>
        </p:nvSpPr>
        <p:spPr>
          <a:xfrm>
            <a:off x="12727419" y="11278879"/>
            <a:ext cx="4519477" cy="772551"/>
          </a:xfrm>
          <a:prstGeom prst="roundRect">
            <a:avLst/>
          </a:prstGeom>
          <a:solidFill>
            <a:schemeClr val="bg2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3600" b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Helvetica Neue Medium"/>
              </a:rPr>
              <a:t>[0.4, 0.3, …, 0.6]</a:t>
            </a:r>
            <a:endParaRPr kumimoji="0" lang="en-NL" sz="3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6445813D-692C-50FF-1AAE-C858B94D2F44}"/>
              </a:ext>
            </a:extLst>
          </p:cNvPr>
          <p:cNvSpPr/>
          <p:nvPr/>
        </p:nvSpPr>
        <p:spPr>
          <a:xfrm>
            <a:off x="17744132" y="8267838"/>
            <a:ext cx="721667" cy="3469628"/>
          </a:xfrm>
          <a:prstGeom prst="righ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5541E1-C02E-8464-EB36-144EFA654517}"/>
              </a:ext>
            </a:extLst>
          </p:cNvPr>
          <p:cNvSpPr txBox="1"/>
          <p:nvPr/>
        </p:nvSpPr>
        <p:spPr>
          <a:xfrm>
            <a:off x="18465799" y="9684296"/>
            <a:ext cx="3784600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Compare vectors</a:t>
            </a:r>
          </a:p>
        </p:txBody>
      </p:sp>
    </p:spTree>
    <p:extLst>
      <p:ext uri="{BB962C8B-B14F-4D97-AF65-F5344CB8AC3E}">
        <p14:creationId xmlns:p14="http://schemas.microsoft.com/office/powerpoint/2010/main" val="3831014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 animBg="1"/>
      <p:bldP spid="20" grpId="0" animBg="1"/>
      <p:bldP spid="21" grpId="0" animBg="1"/>
      <p:bldP spid="22" grpId="0" animBg="1"/>
      <p:bldP spid="26" grpId="0" animBg="1"/>
      <p:bldP spid="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itel 2"/>
          <p:cNvSpPr txBox="1">
            <a:spLocks noGrp="1"/>
          </p:cNvSpPr>
          <p:nvPr>
            <p:ph type="title"/>
          </p:nvPr>
        </p:nvSpPr>
        <p:spPr>
          <a:xfrm>
            <a:off x="855603" y="708705"/>
            <a:ext cx="21292727" cy="2955619"/>
          </a:xfrm>
          <a:prstGeom prst="rect">
            <a:avLst/>
          </a:prstGeom>
        </p:spPr>
        <p:txBody>
          <a:bodyPr/>
          <a:lstStyle/>
          <a:p>
            <a:r>
              <a:rPr lang="nl-NL" dirty="0" err="1"/>
              <a:t>ollama</a:t>
            </a:r>
            <a:r>
              <a:rPr lang="nl-NL" dirty="0"/>
              <a:t> </a:t>
            </a:r>
            <a:r>
              <a:rPr lang="nl-NL" dirty="0" err="1"/>
              <a:t>meetups</a:t>
            </a:r>
            <a:r>
              <a:rPr lang="nl-NL" dirty="0"/>
              <a:t> 3rd </a:t>
            </a:r>
            <a:r>
              <a:rPr lang="nl-NL" dirty="0" err="1"/>
              <a:t>wednesday</a:t>
            </a:r>
            <a:endParaRPr dirty="0"/>
          </a:p>
        </p:txBody>
      </p:sp>
      <p:sp>
        <p:nvSpPr>
          <p:cNvPr id="243" name="Tijdelijke aanduiding voor tekst 3"/>
          <p:cNvSpPr txBox="1">
            <a:spLocks noGrp="1"/>
          </p:cNvSpPr>
          <p:nvPr>
            <p:ph type="body" idx="1"/>
          </p:nvPr>
        </p:nvSpPr>
        <p:spPr>
          <a:xfrm>
            <a:off x="855603" y="2678726"/>
            <a:ext cx="21276735" cy="10408113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103680" lvl="2" indent="0" defTabSz="566927">
              <a:buNone/>
              <a:defRPr sz="3968"/>
            </a:pPr>
            <a:r>
              <a:rPr lang="en-NL" sz="3900" b="1" dirty="0"/>
              <a:t>17 april : Introduction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GB" sz="3900" dirty="0"/>
              <a:t>S</a:t>
            </a:r>
            <a:r>
              <a:rPr lang="en-NL" sz="3900" dirty="0"/>
              <a:t>tarting with ollama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Program with ollama and Python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GB" sz="3900" dirty="0"/>
              <a:t>Challenges, your ideas and show &amp; tell</a:t>
            </a:r>
            <a:endParaRPr lang="en-NL" sz="3900" dirty="0"/>
          </a:p>
          <a:p>
            <a:pPr marL="103680" lvl="2" indent="0" defTabSz="566927">
              <a:buNone/>
              <a:defRPr sz="3968"/>
            </a:pPr>
            <a:endParaRPr lang="en-NL" sz="3900" b="1" dirty="0"/>
          </a:p>
          <a:p>
            <a:pPr marL="103680" lvl="2" indent="0" defTabSz="566927">
              <a:buNone/>
              <a:defRPr sz="3968"/>
            </a:pPr>
            <a:r>
              <a:rPr lang="en-NL" sz="3900" b="1" dirty="0"/>
              <a:t>15 May: 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Recap of first meetup &amp; fresh start for newcomers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Bring your own model 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Vision-Language Models  (VLM’s)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“Chat with your document” – using Langchain (aka RAG)</a:t>
            </a:r>
          </a:p>
          <a:p>
            <a:pPr marL="103680" lvl="2" indent="0" defTabSz="566927">
              <a:buNone/>
              <a:defRPr sz="3968"/>
            </a:pPr>
            <a:r>
              <a:rPr lang="en-NL" sz="3900" dirty="0"/>
              <a:t>- 	 Challenges, your ideas and show &amp; tell</a:t>
            </a:r>
          </a:p>
          <a:p>
            <a:pPr marL="103680" lvl="2" indent="0" defTabSz="566927">
              <a:buNone/>
              <a:defRPr sz="3968"/>
            </a:pPr>
            <a:endParaRPr lang="en-NL" sz="3900" b="1" dirty="0"/>
          </a:p>
          <a:p>
            <a:pPr marL="103680" lvl="2" indent="0" defTabSz="566927">
              <a:buNone/>
              <a:defRPr sz="3968"/>
            </a:pPr>
            <a:r>
              <a:rPr lang="en-NL" sz="3900" b="1" dirty="0"/>
              <a:t>19 June: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GB" sz="3900" dirty="0"/>
              <a:t>Recap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Chat with an avatar 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Advanced topics (to be determined)</a:t>
            </a:r>
          </a:p>
          <a:p>
            <a:pPr marL="675180" lvl="2" indent="-571500" defTabSz="566927">
              <a:buFontTx/>
              <a:buChar char="-"/>
              <a:defRPr sz="3968"/>
            </a:pPr>
            <a:r>
              <a:rPr lang="en-NL" sz="3900" dirty="0"/>
              <a:t>Challenges, your ideas and show &amp; tell</a:t>
            </a:r>
          </a:p>
        </p:txBody>
      </p:sp>
      <p:sp>
        <p:nvSpPr>
          <p:cNvPr id="245" name="Tijdelijke aanduiding voor dianummer 3"/>
          <p:cNvSpPr txBox="1">
            <a:spLocks noGrp="1"/>
          </p:cNvSpPr>
          <p:nvPr>
            <p:ph type="sldNum" sz="quarter" idx="2"/>
          </p:nvPr>
        </p:nvSpPr>
        <p:spPr>
          <a:xfrm>
            <a:off x="883399" y="12583778"/>
            <a:ext cx="383678" cy="5030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D86C25-EF8D-1600-45E4-75B063DFCCC6}"/>
              </a:ext>
            </a:extLst>
          </p:cNvPr>
          <p:cNvSpPr/>
          <p:nvPr/>
        </p:nvSpPr>
        <p:spPr>
          <a:xfrm>
            <a:off x="13696173" y="2678725"/>
            <a:ext cx="10081606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First Wednesday of the month</a:t>
            </a:r>
          </a:p>
          <a:p>
            <a:pPr algn="ctr"/>
            <a:r>
              <a:rPr lang="en-GB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 May - </a:t>
            </a:r>
            <a:r>
              <a:rPr lang="en-GB" sz="54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5 June</a:t>
            </a:r>
          </a:p>
          <a:p>
            <a:pPr algn="ctr"/>
            <a:r>
              <a:rPr lang="en-GB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Do It Yourself Together</a:t>
            </a:r>
          </a:p>
          <a:p>
            <a:pPr algn="ctr"/>
            <a:r>
              <a:rPr lang="en-GB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@ OBA</a:t>
            </a:r>
          </a:p>
        </p:txBody>
      </p:sp>
      <p:pic>
        <p:nvPicPr>
          <p:cNvPr id="3" name="Picture 2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67087236-E72A-EA3A-E7ED-063A55DA0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9A37A-D125-4263-397A-8B32507AF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L" sz="8000" dirty="0"/>
              <a:t>We will use OpenAI’s CLIP to create embeddings of text-image pairs</a:t>
            </a:r>
            <a:br>
              <a:rPr lang="en-NL" dirty="0"/>
            </a:br>
            <a:r>
              <a:rPr lang="en-GB" sz="4800" dirty="0"/>
              <a:t>Contrastive Language-Image Pre-training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D1F29-8D2D-1842-41BD-F945EF8E48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Trained on 400 million pairs of images with text captions</a:t>
            </a:r>
          </a:p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Gepubliceerd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in 2021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tegelij</a:t>
            </a:r>
            <a:r>
              <a:rPr lang="en-GB" dirty="0" err="1">
                <a:solidFill>
                  <a:srgbClr val="202122"/>
                </a:solidFill>
                <a:latin typeface="Arial" panose="020B0604020202020204" pitchFamily="34" charset="0"/>
              </a:rPr>
              <a:t>k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 met Dall-e</a:t>
            </a:r>
          </a:p>
          <a:p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Use CLIP to describe images =&gt; ‘</a:t>
            </a:r>
            <a:r>
              <a:rPr lang="en-GB" b="1" dirty="0">
                <a:solidFill>
                  <a:srgbClr val="202122"/>
                </a:solidFill>
                <a:latin typeface="Arial" panose="020B0604020202020204" pitchFamily="34" charset="0"/>
              </a:rPr>
              <a:t>image2text’ </a:t>
            </a:r>
          </a:p>
          <a:p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Dall-e is the reverse =&gt; </a:t>
            </a:r>
            <a:r>
              <a:rPr lang="en-GB" b="1" dirty="0">
                <a:solidFill>
                  <a:srgbClr val="202122"/>
                </a:solidFill>
                <a:latin typeface="Arial" panose="020B0604020202020204" pitchFamily="34" charset="0"/>
              </a:rPr>
              <a:t>text2image</a:t>
            </a:r>
            <a:endParaRPr lang="en-GB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endParaRPr lang="en-NL" dirty="0"/>
          </a:p>
          <a:p>
            <a:pPr marL="0" indent="0">
              <a:buNone/>
            </a:pPr>
            <a:r>
              <a:rPr lang="en-NL" dirty="0"/>
              <a:t>Sources:</a:t>
            </a:r>
          </a:p>
          <a:p>
            <a:r>
              <a:rPr lang="en-GB" dirty="0">
                <a:hlinkClick r:id="rId2"/>
              </a:rPr>
              <a:t>https://github.com/OpenAI/CLIP</a:t>
            </a:r>
            <a:endParaRPr lang="en-GB" dirty="0"/>
          </a:p>
          <a:p>
            <a:r>
              <a:rPr lang="en-GB" dirty="0">
                <a:hlinkClick r:id="rId3"/>
              </a:rPr>
              <a:t>https://openai.com/research/clip</a:t>
            </a:r>
            <a:endParaRPr lang="en-GB" dirty="0"/>
          </a:p>
          <a:p>
            <a:r>
              <a:rPr lang="en-GB" dirty="0">
                <a:hlinkClick r:id="rId4"/>
              </a:rPr>
              <a:t>https://platform.openai.com/docs/guides/embeddings/what-are-embeddings</a:t>
            </a:r>
            <a:r>
              <a:rPr lang="en-GB" dirty="0"/>
              <a:t> </a:t>
            </a:r>
            <a:r>
              <a:rPr lang="en-NL" dirty="0"/>
              <a:t> </a:t>
            </a: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1E9216-E9E4-8127-0B32-4DB22F5F9B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4FA4E-BC25-6F03-DA8F-B7D921DE19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2303" y="4131358"/>
            <a:ext cx="6581298" cy="921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699265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9A37A-D125-4263-397A-8B32507AF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L" sz="8000" dirty="0"/>
              <a:t>We will use OpenAI’s CLIP with text-image pairs</a:t>
            </a:r>
            <a:br>
              <a:rPr lang="en-NL" dirty="0"/>
            </a:br>
            <a:r>
              <a:rPr lang="en-GB" sz="4800" dirty="0"/>
              <a:t>Contrastive Language-Image Pre-training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D1F29-8D2D-1842-41BD-F945EF8E4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06934" y="5609168"/>
            <a:ext cx="13049393" cy="6434668"/>
          </a:xfrm>
        </p:spPr>
        <p:txBody>
          <a:bodyPr/>
          <a:lstStyle/>
          <a:p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Trained on 400 million pairs of images with text captions</a:t>
            </a:r>
          </a:p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Gepubliceerd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in 2021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tegelij</a:t>
            </a:r>
            <a:r>
              <a:rPr lang="en-GB" dirty="0" err="1">
                <a:solidFill>
                  <a:srgbClr val="202122"/>
                </a:solidFill>
                <a:latin typeface="Arial" panose="020B0604020202020204" pitchFamily="34" charset="0"/>
              </a:rPr>
              <a:t>k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 met Dall-e</a:t>
            </a:r>
          </a:p>
          <a:p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Use CLIP to describe images =&gt; ‘</a:t>
            </a:r>
            <a:r>
              <a:rPr lang="en-GB" b="1" dirty="0">
                <a:solidFill>
                  <a:srgbClr val="202122"/>
                </a:solidFill>
                <a:latin typeface="Arial" panose="020B0604020202020204" pitchFamily="34" charset="0"/>
              </a:rPr>
              <a:t>image2text’ </a:t>
            </a:r>
          </a:p>
          <a:p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Dall-e is the reverse =&gt; </a:t>
            </a:r>
            <a:r>
              <a:rPr lang="en-GB" b="1" dirty="0">
                <a:solidFill>
                  <a:srgbClr val="202122"/>
                </a:solidFill>
                <a:latin typeface="Arial" panose="020B0604020202020204" pitchFamily="34" charset="0"/>
              </a:rPr>
              <a:t>text2image</a:t>
            </a:r>
            <a:endParaRPr lang="en-GB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endParaRPr lang="en-NL" dirty="0"/>
          </a:p>
          <a:p>
            <a:pPr marL="0" indent="0">
              <a:buNone/>
            </a:pPr>
            <a:r>
              <a:rPr lang="en-NL" dirty="0"/>
              <a:t>Sources:</a:t>
            </a:r>
          </a:p>
          <a:p>
            <a:r>
              <a:rPr lang="en-GB" dirty="0">
                <a:hlinkClick r:id="rId2"/>
              </a:rPr>
              <a:t>https://github.com/OpenAI/CLIP</a:t>
            </a:r>
            <a:endParaRPr lang="en-GB" dirty="0"/>
          </a:p>
          <a:p>
            <a:r>
              <a:rPr lang="en-GB" dirty="0">
                <a:hlinkClick r:id="rId3"/>
              </a:rPr>
              <a:t>https://openai.com/research/clip</a:t>
            </a:r>
            <a:endParaRPr lang="en-GB" dirty="0"/>
          </a:p>
          <a:p>
            <a:r>
              <a:rPr lang="en-GB" dirty="0">
                <a:hlinkClick r:id="rId4"/>
              </a:rPr>
              <a:t>https://platform.openai.com/docs/guides/embeddings/what-are-embeddings</a:t>
            </a:r>
            <a:r>
              <a:rPr lang="en-GB" dirty="0"/>
              <a:t> </a:t>
            </a:r>
            <a:r>
              <a:rPr lang="en-NL" dirty="0"/>
              <a:t> </a:t>
            </a:r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A1E9216-E9E4-8127-0B32-4DB22F5F9BB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FFF9BE-1DED-CC59-FCE1-F3E9091D0D64}"/>
              </a:ext>
            </a:extLst>
          </p:cNvPr>
          <p:cNvGrpSpPr/>
          <p:nvPr/>
        </p:nvGrpSpPr>
        <p:grpSpPr>
          <a:xfrm>
            <a:off x="1190170" y="4496384"/>
            <a:ext cx="5596630" cy="9219616"/>
            <a:chOff x="14956970" y="4131358"/>
            <a:chExt cx="5596630" cy="92196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F14FA4E-BC25-6F03-DA8F-B7D921DE1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8734"/>
            <a:stretch/>
          </p:blipFill>
          <p:spPr>
            <a:xfrm>
              <a:off x="17179635" y="4131358"/>
              <a:ext cx="3373965" cy="921961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66F8FB-D6E0-36F8-1318-7E4F608FC08A}"/>
                </a:ext>
              </a:extLst>
            </p:cNvPr>
            <p:cNvSpPr txBox="1"/>
            <p:nvPr/>
          </p:nvSpPr>
          <p:spPr>
            <a:xfrm>
              <a:off x="14956970" y="5091238"/>
              <a:ext cx="2516577" cy="1621597"/>
            </a:xfrm>
            <a:prstGeom prst="rect">
              <a:avLst/>
            </a:prstGeom>
            <a:noFill/>
            <a:ln w="19050" cap="flat">
              <a:solidFill>
                <a:schemeClr val="accent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GB" sz="3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T</a:t>
              </a:r>
              <a:r>
                <a:rPr kumimoji="0" lang="en-NL" sz="3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he Eiffeltower</a:t>
              </a:r>
            </a:p>
            <a:p>
              <a:pPr marL="0" marR="0" indent="0" algn="ctr" defTabSz="821531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NL" sz="32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Helvetica Neue"/>
                  <a:ea typeface="Helvetica Neue"/>
                  <a:cs typeface="Helvetica Neue"/>
                  <a:sym typeface="Helvetica Neue"/>
                </a:rPr>
                <a:t> is in Paris</a:t>
              </a:r>
            </a:p>
          </p:txBody>
        </p:sp>
        <p:pic>
          <p:nvPicPr>
            <p:cNvPr id="7" name="Picture 2" descr="Eiffeltoren">
              <a:extLst>
                <a:ext uri="{FF2B5EF4-FFF2-40B4-BE49-F238E27FC236}">
                  <a16:creationId xmlns:a16="http://schemas.microsoft.com/office/drawing/2014/main" id="{9CF013AC-7295-D871-074D-800F058EA7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15719" y="8717531"/>
              <a:ext cx="1905617" cy="3524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05220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A457612-CE55-485F-F82B-5BD98E65847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A947B418-F3F3-E5B3-F3BC-8BDA5B999C3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>
              <a:defRPr/>
            </a:pPr>
            <a:r>
              <a:rPr lang="nl-NL"/>
              <a:t>Titel presentatie</a:t>
            </a:r>
            <a:endParaRPr lang="nl-NL" dirty="0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55D8168E-B04E-620F-E368-A1763EA48BD5}"/>
              </a:ext>
            </a:extLst>
          </p:cNvPr>
          <p:cNvSpPr txBox="1">
            <a:spLocks/>
          </p:cNvSpPr>
          <p:nvPr/>
        </p:nvSpPr>
        <p:spPr>
          <a:xfrm>
            <a:off x="27622500" y="17519445"/>
            <a:ext cx="689289" cy="715578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49004725-3891-F142-B776-4F4F06198762}" type="slidenum">
              <a:rPr lang="nl-NL" smtClean="0"/>
              <a:pPr/>
              <a:t>32</a:t>
            </a:fld>
            <a:endParaRPr lang="nl-NL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4B38B847-B933-1B54-42CA-B86BCCA81AEE}"/>
              </a:ext>
            </a:extLst>
          </p:cNvPr>
          <p:cNvSpPr txBox="1">
            <a:spLocks/>
          </p:cNvSpPr>
          <p:nvPr/>
        </p:nvSpPr>
        <p:spPr>
          <a:xfrm>
            <a:off x="1166865" y="2184408"/>
            <a:ext cx="22656800" cy="29556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marL="0" marR="0" indent="0" algn="l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1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3429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6858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10287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13716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NL" dirty="0"/>
              <a:t>Texts and images in vector space</a:t>
            </a:r>
          </a:p>
        </p:txBody>
      </p:sp>
      <p:pic>
        <p:nvPicPr>
          <p:cNvPr id="8" name="Picture 2" descr="Vectors Example">
            <a:extLst>
              <a:ext uri="{FF2B5EF4-FFF2-40B4-BE49-F238E27FC236}">
                <a16:creationId xmlns:a16="http://schemas.microsoft.com/office/drawing/2014/main" id="{ED1B4DE8-135B-22CA-80BD-4D6E721DC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736" y="3893745"/>
            <a:ext cx="9255270" cy="763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C7FD3B-AF1A-4B44-A226-FAACA2E01ED7}"/>
              </a:ext>
            </a:extLst>
          </p:cNvPr>
          <p:cNvSpPr txBox="1"/>
          <p:nvPr/>
        </p:nvSpPr>
        <p:spPr>
          <a:xfrm>
            <a:off x="-127000" y="12053588"/>
            <a:ext cx="20751800" cy="8829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4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Words and images with same meaning are close in vector space.</a:t>
            </a:r>
          </a:p>
        </p:txBody>
      </p:sp>
    </p:spTree>
    <p:extLst>
      <p:ext uri="{BB962C8B-B14F-4D97-AF65-F5344CB8AC3E}">
        <p14:creationId xmlns:p14="http://schemas.microsoft.com/office/powerpoint/2010/main" val="3403589600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8C1E-72FB-4F61-D8B5-B448F9943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GenAI model vs embedding model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F3C5220-DD62-1AA0-C1E1-DDF70ACB536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2050" name="Picture 2" descr="Afbeelding">
            <a:extLst>
              <a:ext uri="{FF2B5EF4-FFF2-40B4-BE49-F238E27FC236}">
                <a16:creationId xmlns:a16="http://schemas.microsoft.com/office/drawing/2014/main" id="{8489F769-0332-51CD-184A-D3989C2AA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744" y="4792740"/>
            <a:ext cx="7467600" cy="746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027F3B-49B4-9859-E29B-B78052D714DE}"/>
              </a:ext>
            </a:extLst>
          </p:cNvPr>
          <p:cNvSpPr txBox="1"/>
          <p:nvPr/>
        </p:nvSpPr>
        <p:spPr>
          <a:xfrm>
            <a:off x="863599" y="12573000"/>
            <a:ext cx="6092372" cy="6531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source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2B141D-4E7E-7CDC-2B2C-1D5A770A2ABA}"/>
              </a:ext>
            </a:extLst>
          </p:cNvPr>
          <p:cNvSpPr txBox="1"/>
          <p:nvPr/>
        </p:nvSpPr>
        <p:spPr>
          <a:xfrm>
            <a:off x="-1540771" y="12907787"/>
            <a:ext cx="22094372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R</a:t>
            </a: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ead more: </a:t>
            </a:r>
            <a:r>
              <a:rPr kumimoji="0" lang="en-GB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https://</a:t>
            </a:r>
            <a:r>
              <a:rPr kumimoji="0" lang="en-GB" sz="32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platform.openai.com</a:t>
            </a:r>
            <a:r>
              <a:rPr kumimoji="0" lang="en-GB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/docs/guides/embeddings</a:t>
            </a: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17836777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FEEEE-8E7E-8D16-7A6D-63191EAF7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CLIP architectuur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6820D4C-54C5-C6E2-1356-319B65D05DC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BBD47E3-CACD-480E-9006-F02CAD492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455" y="4712451"/>
            <a:ext cx="18016666" cy="6350000"/>
          </a:xfrm>
          <a:prstGeom prst="rect">
            <a:avLst/>
          </a:prstGeom>
          <a:noFill/>
          <a:ln w="12700"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059812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23EA3-4E8E-C3F1-4310-39F8316E0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99" y="2653549"/>
            <a:ext cx="21292728" cy="1836499"/>
          </a:xfrm>
        </p:spPr>
        <p:txBody>
          <a:bodyPr/>
          <a:lstStyle/>
          <a:p>
            <a:r>
              <a:rPr lang="en-NL" dirty="0"/>
              <a:t>LLaVA: Vision Language Model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531F027-BFC3-54EA-D9C0-C22BEB942A8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Trapezium 4">
            <a:extLst>
              <a:ext uri="{FF2B5EF4-FFF2-40B4-BE49-F238E27FC236}">
                <a16:creationId xmlns:a16="http://schemas.microsoft.com/office/drawing/2014/main" id="{EE9C7505-416F-5CA1-9F31-1FD08435A12F}"/>
              </a:ext>
            </a:extLst>
          </p:cNvPr>
          <p:cNvSpPr/>
          <p:nvPr/>
        </p:nvSpPr>
        <p:spPr>
          <a:xfrm rot="5400000">
            <a:off x="5957633" y="6552996"/>
            <a:ext cx="2387600" cy="1721531"/>
          </a:xfrm>
          <a:prstGeom prst="trapezoid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Imae endoderCLIP</a:t>
            </a:r>
          </a:p>
        </p:txBody>
      </p:sp>
      <p:sp>
        <p:nvSpPr>
          <p:cNvPr id="6" name="Trapezium 5">
            <a:extLst>
              <a:ext uri="{FF2B5EF4-FFF2-40B4-BE49-F238E27FC236}">
                <a16:creationId xmlns:a16="http://schemas.microsoft.com/office/drawing/2014/main" id="{7648690E-8B28-3B65-2169-E9440C21F0A2}"/>
              </a:ext>
            </a:extLst>
          </p:cNvPr>
          <p:cNvSpPr/>
          <p:nvPr/>
        </p:nvSpPr>
        <p:spPr>
          <a:xfrm rot="5400000">
            <a:off x="5957633" y="9556549"/>
            <a:ext cx="2387600" cy="1721531"/>
          </a:xfrm>
          <a:prstGeom prst="trapezoid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prompt endoderLLM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35BABE-AA85-4D40-9CB3-465CAE9D3A1C}"/>
              </a:ext>
            </a:extLst>
          </p:cNvPr>
          <p:cNvSpPr/>
          <p:nvPr/>
        </p:nvSpPr>
        <p:spPr>
          <a:xfrm>
            <a:off x="8968548" y="8247325"/>
            <a:ext cx="2828253" cy="152926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CLIP: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Link Image with text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492FD7-B6A5-9FAA-5A14-FB63E906DF54}"/>
              </a:ext>
            </a:extLst>
          </p:cNvPr>
          <p:cNvSpPr/>
          <p:nvPr/>
        </p:nvSpPr>
        <p:spPr>
          <a:xfrm>
            <a:off x="12587201" y="8287938"/>
            <a:ext cx="2828254" cy="152926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3000" b="0" dirty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rPr>
              <a:t>LLM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sz="3000" b="0" dirty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rPr>
              <a:t>generates full response</a:t>
            </a:r>
            <a:endParaRPr kumimoji="0" lang="en-NL" sz="3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C46E38-6130-7838-BCD5-1FD590AF6FD0}"/>
              </a:ext>
            </a:extLst>
          </p:cNvPr>
          <p:cNvSpPr txBox="1"/>
          <p:nvPr/>
        </p:nvSpPr>
        <p:spPr>
          <a:xfrm>
            <a:off x="2064577" y="10097946"/>
            <a:ext cx="3889208" cy="1077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GB" b="0" dirty="0"/>
              <a:t>“What is unusual about this</a:t>
            </a:r>
            <a:r>
              <a:rPr lang="en-NL" sz="3200" b="0" dirty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rPr>
              <a:t>(</a:t>
            </a:r>
            <a:r>
              <a:rPr lang="en-GB" b="0" dirty="0"/>
              <a:t>image?”</a:t>
            </a:r>
            <a:endParaRPr lang="en-NL" b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C13CC9-32AD-F9DD-3B4E-A861CBB2F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585" y="6103544"/>
            <a:ext cx="4140200" cy="2730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624C20-19BD-D822-8706-37A48E983164}"/>
              </a:ext>
            </a:extLst>
          </p:cNvPr>
          <p:cNvSpPr txBox="1"/>
          <p:nvPr/>
        </p:nvSpPr>
        <p:spPr>
          <a:xfrm>
            <a:off x="16137330" y="8241771"/>
            <a:ext cx="4981074" cy="16215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b="0" i="0" dirty="0">
                <a:solidFill>
                  <a:srgbClr val="1F2937"/>
                </a:solidFill>
                <a:effectLst/>
                <a:highlight>
                  <a:srgbClr val="F9FAFB"/>
                </a:highlight>
                <a:latin typeface="Source Sans Pro" panose="020B0503030403020204" pitchFamily="34" charset="0"/>
              </a:rPr>
              <a:t>“The image shows a person ironing clothes on the back of a moving vehicle,…”</a:t>
            </a:r>
            <a:endParaRPr kumimoji="0" lang="en-NL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EFE73999-A2FC-B537-07C2-BF182B9D1B19}"/>
              </a:ext>
            </a:extLst>
          </p:cNvPr>
          <p:cNvCxnSpPr>
            <a:stCxn id="5" idx="0"/>
            <a:endCxn id="7" idx="0"/>
          </p:cNvCxnSpPr>
          <p:nvPr/>
        </p:nvCxnSpPr>
        <p:spPr>
          <a:xfrm>
            <a:off x="8012199" y="7413762"/>
            <a:ext cx="2370476" cy="833563"/>
          </a:xfrm>
          <a:prstGeom prst="bentConnector2">
            <a:avLst/>
          </a:prstGeom>
          <a:noFill/>
          <a:ln w="69850" cap="flat">
            <a:solidFill>
              <a:schemeClr val="accent1">
                <a:lumMod val="5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5ED14598-8590-ECAC-7DB2-8A58DFB9ADB9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8012199" y="9776589"/>
            <a:ext cx="2370476" cy="859966"/>
          </a:xfrm>
          <a:prstGeom prst="bentConnector2">
            <a:avLst/>
          </a:prstGeom>
          <a:noFill/>
          <a:ln w="69850" cap="flat">
            <a:solidFill>
              <a:schemeClr val="accent1">
                <a:lumMod val="5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E5E80419-CD58-B62A-6FA3-A3C2BC967CD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11708440" y="9052570"/>
            <a:ext cx="878761" cy="12700"/>
          </a:xfrm>
          <a:prstGeom prst="bentConnector3">
            <a:avLst>
              <a:gd name="adj1" fmla="val 50000"/>
            </a:avLst>
          </a:prstGeom>
          <a:noFill/>
          <a:ln w="69850" cap="flat">
            <a:solidFill>
              <a:schemeClr val="accent1">
                <a:lumMod val="5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28897D8-0899-D131-B2E3-31FCCD32F2B3}"/>
              </a:ext>
            </a:extLst>
          </p:cNvPr>
          <p:cNvSpPr txBox="1"/>
          <p:nvPr/>
        </p:nvSpPr>
        <p:spPr>
          <a:xfrm>
            <a:off x="632223" y="3853931"/>
            <a:ext cx="17514488" cy="10675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6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Combines CLIP with a LLM</a:t>
            </a:r>
          </a:p>
        </p:txBody>
      </p:sp>
    </p:spTree>
    <p:extLst>
      <p:ext uri="{BB962C8B-B14F-4D97-AF65-F5344CB8AC3E}">
        <p14:creationId xmlns:p14="http://schemas.microsoft.com/office/powerpoint/2010/main" val="2208487781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BE2D1-9471-4268-66FE-85C6D0205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Exercises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0A8BBE-CAF1-F5AC-6451-01659C3DD7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NL" dirty="0"/>
              <a:t>Use LLAVA :</a:t>
            </a:r>
          </a:p>
          <a:p>
            <a:pPr marL="0" indent="0">
              <a:lnSpc>
                <a:spcPct val="124000"/>
              </a:lnSpc>
              <a:buNone/>
            </a:pP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ollama_llava_challenges.ipynb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NL" dirty="0"/>
              <a:t>- Self driving car.ipynb </a:t>
            </a:r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r>
              <a:rPr lang="en-NL" dirty="0"/>
              <a:t>Learn more about CLIP with the following notebooks (CLIP is not in Ollama)</a:t>
            </a: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NL" dirty="0">
                <a:latin typeface="Courier New" panose="02070309020205020404" pitchFamily="49" charset="0"/>
                <a:cs typeface="Courier New" panose="02070309020205020404" pitchFamily="49" charset="0"/>
              </a:rPr>
              <a:t>Find_similar_images_using_CLIP.ipynb</a:t>
            </a:r>
          </a:p>
          <a:p>
            <a:pPr marL="0" indent="0">
              <a:buNone/>
            </a:pPr>
            <a:r>
              <a:rPr lang="en-NL" dirty="0">
                <a:latin typeface="Courier New" panose="02070309020205020404" pitchFamily="49" charset="0"/>
                <a:cs typeface="Courier New" panose="02070309020205020404" pitchFamily="49" charset="0"/>
              </a:rPr>
              <a:t>Interacting_with_CLIP.ipynb</a:t>
            </a:r>
          </a:p>
          <a:p>
            <a:pPr marL="0" indent="0">
              <a:buNone/>
            </a:pP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r>
              <a:rPr lang="en-NL" dirty="0"/>
              <a:t>Rename your screenshots with the following code</a:t>
            </a:r>
          </a:p>
          <a:p>
            <a:pPr marL="0" indent="0">
              <a:buNone/>
            </a:pPr>
            <a:endParaRPr lang="en-NL" dirty="0"/>
          </a:p>
          <a:p>
            <a:pPr marL="0" indent="0">
              <a:buNone/>
            </a:pPr>
            <a:endParaRPr lang="en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E50D17-B7FE-3215-55F5-765A4A30ED9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3046312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nl-NL" dirty="0"/>
              <a:t>Chat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document</a:t>
            </a:r>
            <a:br>
              <a:rPr lang="nl-NL" dirty="0"/>
            </a:br>
            <a:br>
              <a:rPr lang="nl-NL" dirty="0"/>
            </a:br>
            <a:r>
              <a:rPr lang="nl-NL" dirty="0"/>
              <a:t>Retrieval </a:t>
            </a:r>
            <a:r>
              <a:rPr lang="nl-NL" dirty="0" err="1"/>
              <a:t>Augmented</a:t>
            </a:r>
            <a:r>
              <a:rPr lang="nl-NL" dirty="0"/>
              <a:t> </a:t>
            </a:r>
            <a:r>
              <a:rPr lang="nl-NL" dirty="0" err="1"/>
              <a:t>Generation</a:t>
            </a:r>
            <a:br>
              <a:rPr lang="nl-NL" dirty="0"/>
            </a:br>
            <a:br>
              <a:rPr lang="nl-NL" dirty="0"/>
            </a:br>
            <a:r>
              <a:rPr lang="nl-NL" sz="4900" dirty="0"/>
              <a:t>-</a:t>
            </a:r>
            <a:br>
              <a:rPr lang="nl-NL" sz="4900" dirty="0"/>
            </a:br>
            <a:endParaRPr dirty="0"/>
          </a:p>
        </p:txBody>
      </p:sp>
      <p:pic>
        <p:nvPicPr>
          <p:cNvPr id="491" name="Tijdelijke aanduiding voor afbeelding 6" descr="Tijdelijke aanduiding voor afbeelding 6"/>
          <p:cNvPicPr>
            <a:picLocks noGrp="1" noChangeAspect="1"/>
          </p:cNvPicPr>
          <p:nvPr>
            <p:ph type="pic" idx="23"/>
          </p:nvPr>
        </p:nvPicPr>
        <p:blipFill>
          <a:blip r:embed="rId3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017622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73297-78E6-B775-E9FA-D503D0EAA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Retrieval Augmented Generation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19D1DB-1224-AC96-C7D3-5AC18C18C9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NL" dirty="0"/>
              <a:t>Hottest thing in AI right now</a:t>
            </a:r>
          </a:p>
          <a:p>
            <a:r>
              <a:rPr lang="en-NL" dirty="0"/>
              <a:t>Generate an augmented (=improved) answer from an LLM based on information retrieved from your document.</a:t>
            </a:r>
          </a:p>
          <a:p>
            <a:endParaRPr lang="en-NL" dirty="0"/>
          </a:p>
          <a:p>
            <a:r>
              <a:rPr lang="en-NL" dirty="0"/>
              <a:t>Used for tasks as  question – answering and summarizing</a:t>
            </a:r>
          </a:p>
          <a:p>
            <a:pPr marL="216000" lvl="1" indent="0">
              <a:buNone/>
            </a:pPr>
            <a:endParaRPr lang="en-NL" dirty="0"/>
          </a:p>
          <a:p>
            <a:pPr marL="216000" lvl="1" indent="0">
              <a:buNone/>
            </a:pPr>
            <a:r>
              <a:rPr lang="en-NL" dirty="0"/>
              <a:t>Most common python packages are Langchain and Llama_index</a:t>
            </a:r>
          </a:p>
          <a:p>
            <a:pPr marL="216000" lvl="1" indent="0">
              <a:buNone/>
            </a:pPr>
            <a:endParaRPr lang="en-NL" dirty="0"/>
          </a:p>
          <a:p>
            <a:pPr marL="216000" lvl="1" indent="0">
              <a:buNone/>
            </a:pPr>
            <a:endParaRPr lang="en-NL" dirty="0"/>
          </a:p>
          <a:p>
            <a:pPr marL="216000" lvl="1" indent="0">
              <a:buNone/>
            </a:pPr>
            <a:r>
              <a:rPr lang="en-NL" dirty="0"/>
              <a:t>Many challenges in RAG:  Optimal chunk length, hallucinations, prompting techniques, reranking, which embedding model, hybrid search (combine semantic search with traditional search), evaluation, retrieve info from webpages</a:t>
            </a:r>
          </a:p>
          <a:p>
            <a:pPr lvl="1"/>
            <a:endParaRPr lang="en-NL" dirty="0"/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F8FB8BD-C614-0663-B6F7-902ACF02503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7577936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31B8A348-2F61-AABE-E3A1-59C653653DF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0" cy="0"/>
          </a:xfr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>
              <a:defRPr/>
            </a:pPr>
            <a:r>
              <a:rPr lang="nl-NL"/>
              <a:t>Titel presentatie</a:t>
            </a:r>
            <a:endParaRPr lang="nl-NL" dirty="0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C9895B78-2339-31E7-2FFD-5B4ABCC31CC0}"/>
              </a:ext>
            </a:extLst>
          </p:cNvPr>
          <p:cNvSpPr txBox="1">
            <a:spLocks/>
          </p:cNvSpPr>
          <p:nvPr/>
        </p:nvSpPr>
        <p:spPr>
          <a:xfrm>
            <a:off x="27622500" y="17519445"/>
            <a:ext cx="517768" cy="715578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228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49004725-3891-F142-B776-4F4F06198762}" type="slidenum">
              <a:rPr lang="nl-NL" smtClean="0"/>
              <a:pPr/>
              <a:t>39</a:t>
            </a:fld>
            <a:endParaRPr lang="nl-NL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768857F-B891-7057-4BBF-68652FC2538F}"/>
              </a:ext>
            </a:extLst>
          </p:cNvPr>
          <p:cNvSpPr txBox="1">
            <a:spLocks/>
          </p:cNvSpPr>
          <p:nvPr/>
        </p:nvSpPr>
        <p:spPr>
          <a:xfrm>
            <a:off x="883401" y="675049"/>
            <a:ext cx="21292725" cy="1845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 fontScale="97500"/>
          </a:bodyPr>
          <a:lstStyle>
            <a:lvl1pPr marL="0" marR="0" indent="0" algn="l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1" i="0" u="none" strike="noStrike" cap="none" spc="0" baseline="0">
                <a:solidFill>
                  <a:srgbClr val="25167A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0" marR="0" indent="3429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0" marR="0" indent="6858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10287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1371600" algn="l" defTabSz="1285875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600" b="1" i="0" u="none" strike="noStrike" cap="none" spc="0" baseline="0">
                <a:solidFill>
                  <a:srgbClr val="FFFFFF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hangingPunct="1"/>
            <a:r>
              <a:rPr lang="en-NL"/>
              <a:t>Flow</a:t>
            </a:r>
            <a:endParaRPr lang="en-NL" dirty="0"/>
          </a:p>
        </p:txBody>
      </p:sp>
      <p:sp>
        <p:nvSpPr>
          <p:cNvPr id="8" name="Document 7">
            <a:extLst>
              <a:ext uri="{FF2B5EF4-FFF2-40B4-BE49-F238E27FC236}">
                <a16:creationId xmlns:a16="http://schemas.microsoft.com/office/drawing/2014/main" id="{93BC05F1-738A-752B-7D67-76F98D468A0F}"/>
              </a:ext>
            </a:extLst>
          </p:cNvPr>
          <p:cNvSpPr/>
          <p:nvPr/>
        </p:nvSpPr>
        <p:spPr>
          <a:xfrm>
            <a:off x="2285447" y="4314603"/>
            <a:ext cx="2528355" cy="1831275"/>
          </a:xfrm>
          <a:prstGeom prst="flowChartDocumen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8533" dirty="0"/>
              <a:t>Doc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0F6F6FE-0E1D-B2F5-27B4-1125F30FE742}"/>
              </a:ext>
            </a:extLst>
          </p:cNvPr>
          <p:cNvSpPr/>
          <p:nvPr/>
        </p:nvSpPr>
        <p:spPr>
          <a:xfrm>
            <a:off x="5790908" y="4407500"/>
            <a:ext cx="3635714" cy="1591731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Convert to txt and split into chunks.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ED4AA42-1A58-1258-6A90-4F7401E1DCFE}"/>
              </a:ext>
            </a:extLst>
          </p:cNvPr>
          <p:cNvSpPr/>
          <p:nvPr/>
        </p:nvSpPr>
        <p:spPr>
          <a:xfrm>
            <a:off x="14716245" y="7703013"/>
            <a:ext cx="2505757" cy="1845939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Similarity search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142B19A-927D-B1F3-1E30-625E4BC719D6}"/>
              </a:ext>
            </a:extLst>
          </p:cNvPr>
          <p:cNvSpPr/>
          <p:nvPr/>
        </p:nvSpPr>
        <p:spPr>
          <a:xfrm>
            <a:off x="6117607" y="7810355"/>
            <a:ext cx="3191176" cy="1591731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733" dirty="0"/>
              <a:t>Q</a:t>
            </a:r>
            <a:r>
              <a:rPr lang="en-NL" sz="3733" dirty="0"/>
              <a:t>uestion prompt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C43F16-0449-1EE5-9CFD-FAB4F86A933C}"/>
              </a:ext>
            </a:extLst>
          </p:cNvPr>
          <p:cNvSpPr/>
          <p:nvPr/>
        </p:nvSpPr>
        <p:spPr>
          <a:xfrm>
            <a:off x="10183412" y="4457680"/>
            <a:ext cx="3158948" cy="1496933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Create embeddings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1225688-D74F-2F26-1F6A-43BEBFC79039}"/>
              </a:ext>
            </a:extLst>
          </p:cNvPr>
          <p:cNvSpPr/>
          <p:nvPr/>
        </p:nvSpPr>
        <p:spPr>
          <a:xfrm>
            <a:off x="6487335" y="10408100"/>
            <a:ext cx="3191176" cy="1591731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Response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2525D5E-426F-93A8-7CAF-6CAD47D6281F}"/>
              </a:ext>
            </a:extLst>
          </p:cNvPr>
          <p:cNvCxnSpPr>
            <a:cxnSpLocks/>
            <a:stCxn id="29" idx="1"/>
            <a:endCxn id="13" idx="3"/>
          </p:cNvCxnSpPr>
          <p:nvPr/>
        </p:nvCxnSpPr>
        <p:spPr>
          <a:xfrm flipH="1">
            <a:off x="9678511" y="11141269"/>
            <a:ext cx="8657443" cy="626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16C3CF5-E92B-51BF-A301-2F791FA42B4A}"/>
              </a:ext>
            </a:extLst>
          </p:cNvPr>
          <p:cNvSpPr txBox="1"/>
          <p:nvPr/>
        </p:nvSpPr>
        <p:spPr>
          <a:xfrm>
            <a:off x="883401" y="2895602"/>
            <a:ext cx="6005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6400" dirty="0">
                <a:solidFill>
                  <a:srgbClr val="25167A"/>
                </a:solidFill>
              </a:rPr>
              <a:t>1. Preparation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47DA71-F64B-4DE4-7A51-91F158032E7C}"/>
              </a:ext>
            </a:extLst>
          </p:cNvPr>
          <p:cNvSpPr txBox="1"/>
          <p:nvPr/>
        </p:nvSpPr>
        <p:spPr>
          <a:xfrm>
            <a:off x="898270" y="7830924"/>
            <a:ext cx="53027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6400" dirty="0">
                <a:solidFill>
                  <a:srgbClr val="25167A"/>
                </a:solidFill>
              </a:rPr>
              <a:t>2. Inference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730EA7A-39DB-6901-8CBA-D58512DDED86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>
            <a:off x="9426622" y="5203366"/>
            <a:ext cx="756790" cy="27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21ECF5E-33A5-EC02-983C-41F8B24270AE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4813802" y="5203366"/>
            <a:ext cx="977106" cy="268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7F07973-B1D5-CA21-8C4F-3990B9399B37}"/>
              </a:ext>
            </a:extLst>
          </p:cNvPr>
          <p:cNvCxnSpPr>
            <a:cxnSpLocks/>
            <a:stCxn id="36" idx="3"/>
            <a:endCxn id="10" idx="1"/>
          </p:cNvCxnSpPr>
          <p:nvPr/>
        </p:nvCxnSpPr>
        <p:spPr>
          <a:xfrm>
            <a:off x="13591988" y="8606221"/>
            <a:ext cx="1124257" cy="197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9C1D2ED-CC21-1460-D39F-8CDD5AF25A59}"/>
              </a:ext>
            </a:extLst>
          </p:cNvPr>
          <p:cNvSpPr/>
          <p:nvPr/>
        </p:nvSpPr>
        <p:spPr>
          <a:xfrm>
            <a:off x="17885163" y="7722012"/>
            <a:ext cx="2673485" cy="1845939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Ingest result into LLM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229704-44C9-D854-7C5F-15A25D437EE3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13342360" y="5206147"/>
            <a:ext cx="3997855" cy="241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A33D806-B554-FDC2-B71A-02CC16A9CD4A}"/>
              </a:ext>
            </a:extLst>
          </p:cNvPr>
          <p:cNvCxnSpPr>
            <a:cxnSpLocks/>
            <a:stCxn id="10" idx="0"/>
            <a:endCxn id="26" idx="2"/>
          </p:cNvCxnSpPr>
          <p:nvPr/>
        </p:nvCxnSpPr>
        <p:spPr>
          <a:xfrm flipV="1">
            <a:off x="15969124" y="5999008"/>
            <a:ext cx="0" cy="17040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5921F4-6EEA-3C02-6A76-EC34535896DB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19221906" y="9567951"/>
            <a:ext cx="19424" cy="5744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BE9A2E-C1C1-A01F-C834-2F7FC2FA0DB1}"/>
              </a:ext>
            </a:extLst>
          </p:cNvPr>
          <p:cNvSpPr/>
          <p:nvPr/>
        </p:nvSpPr>
        <p:spPr>
          <a:xfrm>
            <a:off x="14389650" y="4407277"/>
            <a:ext cx="3158948" cy="1591731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Store embeddings</a:t>
            </a:r>
          </a:p>
        </p:txBody>
      </p:sp>
      <p:pic>
        <p:nvPicPr>
          <p:cNvPr id="29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509D4AC1-1BBF-0547-5F75-98EBE5C5CB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5" t="24805" r="14936"/>
          <a:stretch/>
        </p:blipFill>
        <p:spPr bwMode="auto">
          <a:xfrm>
            <a:off x="18335954" y="10247131"/>
            <a:ext cx="1680180" cy="1788275"/>
          </a:xfrm>
          <a:prstGeom prst="rect">
            <a:avLst/>
          </a:prstGeom>
          <a:noFill/>
          <a:ln w="19050">
            <a:solidFill>
              <a:srgbClr val="0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06C32DF-AD8B-0C33-FF2B-899881DEB2E9}"/>
              </a:ext>
            </a:extLst>
          </p:cNvPr>
          <p:cNvCxnSpPr>
            <a:cxnSpLocks/>
            <a:stCxn id="10" idx="3"/>
            <a:endCxn id="20" idx="1"/>
          </p:cNvCxnSpPr>
          <p:nvPr/>
        </p:nvCxnSpPr>
        <p:spPr>
          <a:xfrm>
            <a:off x="17222002" y="8625983"/>
            <a:ext cx="663161" cy="189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1E16EBB2-DB61-58CF-9CDC-2C6BA8B066C9}"/>
              </a:ext>
            </a:extLst>
          </p:cNvPr>
          <p:cNvSpPr/>
          <p:nvPr/>
        </p:nvSpPr>
        <p:spPr>
          <a:xfrm>
            <a:off x="10433040" y="7722013"/>
            <a:ext cx="3158948" cy="1768416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42000">
                <a:schemeClr val="bg1">
                  <a:lumMod val="85000"/>
                </a:schemeClr>
              </a:gs>
              <a:gs pos="100000">
                <a:schemeClr val="bg1"/>
              </a:gs>
            </a:gsLst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L" sz="3733" dirty="0"/>
              <a:t>Create embedding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2A5ACD6-B9A3-0060-6571-369E6928B49D}"/>
              </a:ext>
            </a:extLst>
          </p:cNvPr>
          <p:cNvCxnSpPr>
            <a:cxnSpLocks/>
            <a:stCxn id="11" idx="3"/>
            <a:endCxn id="36" idx="1"/>
          </p:cNvCxnSpPr>
          <p:nvPr/>
        </p:nvCxnSpPr>
        <p:spPr>
          <a:xfrm>
            <a:off x="9308783" y="8606221"/>
            <a:ext cx="112425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2624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7010-1884-F6F5-B10A-00F0661B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Some questions… raise your hand!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8219A-8683-251D-90AB-414C6A7E64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NL" sz="5400" dirty="0"/>
              <a:t>Who has worked with:</a:t>
            </a:r>
            <a:endParaRPr lang="en-GB" sz="5400" dirty="0"/>
          </a:p>
          <a:p>
            <a:pPr lvl="1"/>
            <a:endParaRPr lang="en-NL" sz="5400" dirty="0"/>
          </a:p>
          <a:p>
            <a:pPr lvl="1"/>
            <a:r>
              <a:rPr lang="en-NL" sz="5400" dirty="0"/>
              <a:t>Python and Jupyter Notebook</a:t>
            </a:r>
          </a:p>
          <a:p>
            <a:pPr lvl="1"/>
            <a:endParaRPr lang="en-NL" sz="5400" dirty="0"/>
          </a:p>
          <a:p>
            <a:pPr lvl="1"/>
            <a:r>
              <a:rPr lang="en-NL" sz="5400" dirty="0"/>
              <a:t>Retrieval Augmented Generation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23263B4-EF93-63FF-B8CB-F2EF8D1F4B4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77617992-DCF2-E969-FAE4-3C6833BF6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917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CD8F-4946-BBBF-23AD-DD9A072BB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Similarity search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F8701-6F37-71CE-A603-44C977B55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9593" y="5524153"/>
            <a:ext cx="11312407" cy="6434668"/>
          </a:xfrm>
        </p:spPr>
        <p:txBody>
          <a:bodyPr>
            <a:normAutofit lnSpcReduction="10000"/>
          </a:bodyPr>
          <a:lstStyle/>
          <a:p>
            <a:r>
              <a:rPr lang="en-NL" sz="4800" dirty="0"/>
              <a:t>Similarity search is done by comparing vector embeddings. </a:t>
            </a:r>
          </a:p>
          <a:p>
            <a:pPr marL="0" indent="0">
              <a:buNone/>
            </a:pPr>
            <a:endParaRPr lang="en-NL" sz="4800" dirty="0"/>
          </a:p>
          <a:p>
            <a:r>
              <a:rPr lang="en-NL" sz="4800" dirty="0"/>
              <a:t>Most often we use ‘cosine similarity’. </a:t>
            </a:r>
          </a:p>
          <a:p>
            <a:pPr marL="0" indent="0">
              <a:buNone/>
            </a:pPr>
            <a:endParaRPr lang="en-NL" sz="4800" dirty="0"/>
          </a:p>
          <a:p>
            <a:r>
              <a:rPr lang="en-NL" sz="4800" dirty="0"/>
              <a:t>It gives meaning to search – not just string search! </a:t>
            </a:r>
          </a:p>
          <a:p>
            <a:r>
              <a:rPr lang="en-NL" sz="4800" dirty="0"/>
              <a:t>Try it at </a:t>
            </a:r>
            <a:r>
              <a:rPr lang="en-NL" sz="4800" u="sng" dirty="0"/>
              <a:t>www.perplexity.ai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C0A44A-FD6D-75A4-1274-D7C0C80FD7C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1026" name="Picture 2" descr="Vector Similarity Search: From Basics to Production">
            <a:extLst>
              <a:ext uri="{FF2B5EF4-FFF2-40B4-BE49-F238E27FC236}">
                <a16:creationId xmlns:a16="http://schemas.microsoft.com/office/drawing/2014/main" id="{75EFC23F-CC33-86CA-2CCA-BD3A968E6C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8" t="16087" r="21543" b="11666"/>
          <a:stretch/>
        </p:blipFill>
        <p:spPr bwMode="auto">
          <a:xfrm>
            <a:off x="12680955" y="5195763"/>
            <a:ext cx="9900818" cy="709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8317145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9DE8C-FF5C-C90E-6D13-B751FF2C2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RAG challenge + notebook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6AFAB-20A3-D98B-8F68-053062D164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sz="4400" dirty="0"/>
              <a:t>Get your chatbot to talk with a document. </a:t>
            </a:r>
          </a:p>
          <a:p>
            <a:pPr marL="216000" lvl="1" indent="0">
              <a:buNone/>
            </a:pPr>
            <a:endParaRPr lang="en-GB" sz="4400" dirty="0"/>
          </a:p>
          <a:p>
            <a:pPr marL="216000" lvl="1" indent="0">
              <a:buNone/>
            </a:pPr>
            <a:r>
              <a:rPr lang="en-GB" sz="4400" dirty="0"/>
              <a:t>Use the notebooks to do RAG on Peter Pan book:</a:t>
            </a:r>
          </a:p>
          <a:p>
            <a:pPr marL="216000" lvl="1" indent="0">
              <a:buNone/>
            </a:pPr>
            <a:r>
              <a:rPr lang="en-GB" sz="4400" dirty="0" err="1">
                <a:solidFill>
                  <a:srgbClr val="1A466C"/>
                </a:solidFill>
                <a:highlight>
                  <a:srgbClr val="FAFAFA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RAG_basics_from_scratch_with_ollama.ipynb</a:t>
            </a:r>
            <a:endParaRPr lang="en-GB" sz="4400" dirty="0">
              <a:solidFill>
                <a:srgbClr val="1A466C"/>
              </a:solidFill>
              <a:highlight>
                <a:srgbClr val="FAFAFA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16000" lvl="1" indent="0">
              <a:buNone/>
            </a:pP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16000" lvl="1" indent="0">
              <a:buNone/>
            </a:pPr>
            <a:r>
              <a:rPr lang="en-GB" sz="4400" dirty="0"/>
              <a:t>Bonus if you want to learn more about some theory behind RAG:</a:t>
            </a:r>
          </a:p>
          <a:p>
            <a:pPr marL="216000" lvl="1" indent="0">
              <a:buNone/>
            </a:pPr>
            <a:r>
              <a:rPr lang="en-GB" sz="4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RAG_exercises.ipynb</a:t>
            </a:r>
            <a:endParaRPr lang="en-GB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16000" lvl="1" indent="0">
              <a:buNone/>
            </a:pPr>
            <a:endParaRPr lang="en-GB" dirty="0"/>
          </a:p>
          <a:p>
            <a:pPr marL="216000" lvl="1" indent="0">
              <a:buNone/>
            </a:pPr>
            <a:endParaRPr lang="en-NL" dirty="0"/>
          </a:p>
          <a:p>
            <a:pPr marL="216000" lvl="1" indent="0">
              <a:buNone/>
            </a:pPr>
            <a:endParaRPr lang="en-NL" dirty="0"/>
          </a:p>
          <a:p>
            <a:pPr lvl="1"/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BB21CAF-DC20-9D37-AA55-2B17419035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99877712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E321D-2EFC-610B-92D3-1353E8915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Learn more RAG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EE87F-76A3-37E6-717D-9CD2414F5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L" sz="4400" dirty="0"/>
              <a:t>Short courses with deeplearning.ai</a:t>
            </a:r>
          </a:p>
          <a:p>
            <a:r>
              <a:rPr lang="en-GB" sz="4400" dirty="0">
                <a:hlinkClick r:id="rId2"/>
              </a:rPr>
              <a:t>https://www.deeplearning.ai/short-courses/building-multimodal-search-and-rag/</a:t>
            </a:r>
            <a:r>
              <a:rPr lang="en-GB" sz="4400" dirty="0"/>
              <a:t> </a:t>
            </a:r>
          </a:p>
          <a:p>
            <a:r>
              <a:rPr lang="en-GB" sz="4400" dirty="0">
                <a:hlinkClick r:id="rId3"/>
              </a:rPr>
              <a:t>https://learn.deeplearning.ai/courses/preprocessing-unstructured-data-for-llm-applications</a:t>
            </a:r>
            <a:r>
              <a:rPr lang="en-GB" sz="4400" dirty="0"/>
              <a:t> </a:t>
            </a:r>
            <a:endParaRPr lang="en-NL" sz="4400" dirty="0"/>
          </a:p>
          <a:p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2845B71-2F46-D8A0-B17E-E074C3585A4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4325750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nl-NL" dirty="0"/>
              <a:t>Bonus slides</a:t>
            </a:r>
            <a:br>
              <a:rPr lang="nl-NL" dirty="0"/>
            </a:br>
            <a:r>
              <a:rPr lang="nl-NL" sz="4900" dirty="0"/>
              <a:t>-</a:t>
            </a:r>
            <a:br>
              <a:rPr lang="nl-NL" sz="4900" dirty="0"/>
            </a:br>
            <a:endParaRPr dirty="0"/>
          </a:p>
        </p:txBody>
      </p:sp>
      <p:pic>
        <p:nvPicPr>
          <p:cNvPr id="491" name="Tijdelijke aanduiding voor afbeelding 6" descr="Tijdelijke aanduiding voor afbeelding 6"/>
          <p:cNvPicPr>
            <a:picLocks noGrp="1" noChangeAspect="1"/>
          </p:cNvPicPr>
          <p:nvPr>
            <p:ph type="pic" idx="23"/>
          </p:nvPr>
        </p:nvPicPr>
        <p:blipFill>
          <a:blip r:embed="rId3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90371"/>
      </p:ext>
    </p:extLst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8A8F7-63E0-347F-6663-0DA1DCAEB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</a:t>
            </a:r>
            <a:r>
              <a:rPr lang="en-NL" dirty="0"/>
              <a:t>llama alternatives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EAD06-2A89-481E-8668-D2B0D223D2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NL" sz="8000" dirty="0"/>
              <a:t> GPT4all </a:t>
            </a:r>
          </a:p>
          <a:p>
            <a:r>
              <a:rPr lang="en-NL" sz="8000" dirty="0"/>
              <a:t> LM-studio</a:t>
            </a:r>
          </a:p>
          <a:p>
            <a:r>
              <a:rPr lang="en-NL" sz="8000" dirty="0"/>
              <a:t> LocalGPT (also does RAG natively)</a:t>
            </a:r>
          </a:p>
          <a:p>
            <a:r>
              <a:rPr lang="en-NL" sz="8000" dirty="0"/>
              <a:t> Jan.ai (my favorite)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E39D168-4ABF-097D-99BC-98BE19C707A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5ECEA80B-54CE-72D8-FADD-D862626E4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986546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24ED7-311F-3603-16B3-EDBBE3C5B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Comparison of Local LLM frameworks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136554-DA46-4B43-11A0-C9D30051EB9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B987CE1-6E5B-CB13-7622-D2861C57B367}"/>
              </a:ext>
            </a:extLst>
          </p:cNvPr>
          <p:cNvGraphicFramePr>
            <a:graphicFrameLocks noGrp="1"/>
          </p:cNvGraphicFramePr>
          <p:nvPr/>
        </p:nvGraphicFramePr>
        <p:xfrm>
          <a:off x="1879600" y="6197599"/>
          <a:ext cx="19405601" cy="37785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23365">
                  <a:extLst>
                    <a:ext uri="{9D8B030D-6E8A-4147-A177-3AD203B41FA5}">
                      <a16:colId xmlns:a16="http://schemas.microsoft.com/office/drawing/2014/main" val="171819671"/>
                    </a:ext>
                  </a:extLst>
                </a:gridCol>
                <a:gridCol w="1340395">
                  <a:extLst>
                    <a:ext uri="{9D8B030D-6E8A-4147-A177-3AD203B41FA5}">
                      <a16:colId xmlns:a16="http://schemas.microsoft.com/office/drawing/2014/main" val="1946530584"/>
                    </a:ext>
                  </a:extLst>
                </a:gridCol>
                <a:gridCol w="2019296">
                  <a:extLst>
                    <a:ext uri="{9D8B030D-6E8A-4147-A177-3AD203B41FA5}">
                      <a16:colId xmlns:a16="http://schemas.microsoft.com/office/drawing/2014/main" val="170928686"/>
                    </a:ext>
                  </a:extLst>
                </a:gridCol>
                <a:gridCol w="2301203">
                  <a:extLst>
                    <a:ext uri="{9D8B030D-6E8A-4147-A177-3AD203B41FA5}">
                      <a16:colId xmlns:a16="http://schemas.microsoft.com/office/drawing/2014/main" val="2785910887"/>
                    </a:ext>
                  </a:extLst>
                </a:gridCol>
                <a:gridCol w="3486941">
                  <a:extLst>
                    <a:ext uri="{9D8B030D-6E8A-4147-A177-3AD203B41FA5}">
                      <a16:colId xmlns:a16="http://schemas.microsoft.com/office/drawing/2014/main" val="1888949370"/>
                    </a:ext>
                  </a:extLst>
                </a:gridCol>
                <a:gridCol w="3605066">
                  <a:extLst>
                    <a:ext uri="{9D8B030D-6E8A-4147-A177-3AD203B41FA5}">
                      <a16:colId xmlns:a16="http://schemas.microsoft.com/office/drawing/2014/main" val="4263066175"/>
                    </a:ext>
                  </a:extLst>
                </a:gridCol>
                <a:gridCol w="4929335">
                  <a:extLst>
                    <a:ext uri="{9D8B030D-6E8A-4147-A177-3AD203B41FA5}">
                      <a16:colId xmlns:a16="http://schemas.microsoft.com/office/drawing/2014/main" val="322593803"/>
                    </a:ext>
                  </a:extLst>
                </a:gridCol>
              </a:tblGrid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GUI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# Available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API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Python 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Vision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Also online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770812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ollama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531365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GPT4all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30831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LM-studio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3148777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LocalGPT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0758880"/>
                  </a:ext>
                </a:extLst>
              </a:tr>
              <a:tr h="591124">
                <a:tc>
                  <a:txBody>
                    <a:bodyPr/>
                    <a:lstStyle/>
                    <a:p>
                      <a:r>
                        <a:rPr lang="en-NL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L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01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5956428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5056F-36CB-89F2-68F1-65CFCA36D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L" dirty="0"/>
              <a:t>Future of running LLM’s: </a:t>
            </a:r>
            <a:br>
              <a:rPr lang="en-NL" dirty="0"/>
            </a:br>
            <a:r>
              <a:rPr lang="en-NL" dirty="0"/>
              <a:t>Browser, super fast inference, iPhone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B2490-1C9C-1B8A-55E8-A67A6AB739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NL" sz="4400" b="1" dirty="0"/>
              <a:t>Run LLM’s in your browser: </a:t>
            </a:r>
          </a:p>
          <a:p>
            <a:pPr lvl="1"/>
            <a:r>
              <a:rPr lang="en-GB" sz="4400" dirty="0">
                <a:hlinkClick r:id="rId2"/>
              </a:rPr>
              <a:t>https://huggingface.co/spaces/Xenova/experimental-phi3-webgpu</a:t>
            </a:r>
            <a:r>
              <a:rPr lang="en-NL" sz="4400" dirty="0"/>
              <a:t> </a:t>
            </a:r>
          </a:p>
          <a:p>
            <a:pPr lvl="1"/>
            <a:endParaRPr lang="en-NL" sz="4400" dirty="0"/>
          </a:p>
          <a:p>
            <a:pPr marL="0" indent="0">
              <a:buNone/>
            </a:pPr>
            <a:r>
              <a:rPr lang="en-NL" sz="4400" b="1" dirty="0"/>
              <a:t>Groq super fast inference:</a:t>
            </a:r>
          </a:p>
          <a:p>
            <a:pPr lvl="1"/>
            <a:r>
              <a:rPr lang="en-NL" sz="4400" dirty="0"/>
              <a:t>Groq have developed a new type of processor called LPU:</a:t>
            </a:r>
          </a:p>
          <a:p>
            <a:pPr lvl="1"/>
            <a:r>
              <a:rPr lang="en-NL" sz="4400" dirty="0"/>
              <a:t>It’s extremely fast (like 300 token/sec) and you can try it for free at </a:t>
            </a:r>
          </a:p>
          <a:p>
            <a:pPr lvl="2"/>
            <a:r>
              <a:rPr lang="en-NL" sz="4400" dirty="0">
                <a:hlinkClick r:id="rId3"/>
              </a:rPr>
              <a:t>www.groq.com</a:t>
            </a:r>
            <a:r>
              <a:rPr lang="en-NL" sz="4400" dirty="0"/>
              <a:t> (make sure you use a large model like 70B params!)</a:t>
            </a:r>
          </a:p>
          <a:p>
            <a:pPr marL="216000" lvl="1" indent="0">
              <a:buNone/>
            </a:pPr>
            <a:endParaRPr lang="en-NL" sz="4400" dirty="0"/>
          </a:p>
          <a:p>
            <a:pPr marL="0" indent="0">
              <a:buNone/>
            </a:pPr>
            <a:r>
              <a:rPr lang="en-NL" sz="4400" b="1" dirty="0"/>
              <a:t>LLMFarm app to run LLM’s on iPhone</a:t>
            </a:r>
          </a:p>
          <a:p>
            <a:pPr lvl="2"/>
            <a:r>
              <a:rPr lang="en-NL" sz="4400" dirty="0"/>
              <a:t>An app has been developed, you still need to run it with Testflight</a:t>
            </a:r>
          </a:p>
          <a:p>
            <a:pPr lvl="2"/>
            <a:r>
              <a:rPr lang="en-NL" sz="4400" dirty="0"/>
              <a:t>LinkedIn post of the announcement: </a:t>
            </a:r>
          </a:p>
          <a:p>
            <a:pPr lvl="2"/>
            <a:r>
              <a:rPr lang="en-NL" sz="4400" dirty="0"/>
              <a:t>Instruction video: </a:t>
            </a:r>
            <a:r>
              <a:rPr lang="en-GB" sz="4400" dirty="0">
                <a:hlinkClick r:id="rId4"/>
              </a:rPr>
              <a:t>https://www.youtube.com/watch?v=5QEDNZlDf-c</a:t>
            </a:r>
            <a:r>
              <a:rPr lang="en-GB" sz="4400" dirty="0"/>
              <a:t> </a:t>
            </a:r>
            <a:endParaRPr lang="en-NL" sz="4400" dirty="0"/>
          </a:p>
          <a:p>
            <a:pPr lvl="2"/>
            <a:endParaRPr lang="en-NL" sz="440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AFB9581-8AEE-D9B5-1823-531725ADFF3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404516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itel 1"/>
          <p:cNvSpPr txBox="1">
            <a:spLocks noGrp="1"/>
          </p:cNvSpPr>
          <p:nvPr>
            <p:ph type="title"/>
          </p:nvPr>
        </p:nvSpPr>
        <p:spPr>
          <a:xfrm>
            <a:off x="863604" y="2653549"/>
            <a:ext cx="10660343" cy="2955619"/>
          </a:xfrm>
          <a:prstGeom prst="rect">
            <a:avLst/>
          </a:prstGeom>
        </p:spPr>
        <p:txBody>
          <a:bodyPr>
            <a:normAutofit/>
          </a:bodyPr>
          <a:lstStyle/>
          <a:p>
            <a:br>
              <a:rPr lang="nl-NL" dirty="0"/>
            </a:br>
            <a:r>
              <a:rPr lang="nl-NL" dirty="0" err="1"/>
              <a:t>Recap</a:t>
            </a:r>
            <a:r>
              <a:rPr lang="nl-NL" dirty="0"/>
              <a:t> first </a:t>
            </a:r>
            <a:r>
              <a:rPr lang="nl-NL" dirty="0" err="1"/>
              <a:t>meetup</a:t>
            </a:r>
            <a:endParaRPr dirty="0"/>
          </a:p>
        </p:txBody>
      </p:sp>
      <p:pic>
        <p:nvPicPr>
          <p:cNvPr id="1026" name="Picture 2" descr="Ollama: Get up and running with large language models, locally. | Y  Combinator">
            <a:extLst>
              <a:ext uri="{FF2B5EF4-FFF2-40B4-BE49-F238E27FC236}">
                <a16:creationId xmlns:a16="http://schemas.microsoft.com/office/drawing/2014/main" id="{6B541F63-84D2-A93A-9B1A-2C3985C4B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9619" y="1651200"/>
            <a:ext cx="8653290" cy="8653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EB63C7-CFA0-E3FC-6EC4-453B3BC330D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  <p:txBody>
          <a:bodyPr/>
          <a:lstStyle/>
          <a:p>
            <a:endParaRPr lang="en-NL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93C7E-6109-86B5-4AFF-54EF6DE4F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Why ollama? </a:t>
            </a:r>
            <a:br>
              <a:rPr lang="en-NL" dirty="0"/>
            </a:br>
            <a:r>
              <a:rPr lang="en-NL" dirty="0"/>
              <a:t>Why running LLM’s on your laptop?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1D79E-DBE8-5749-BDE2-82C93E410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3599" y="5933633"/>
            <a:ext cx="21276735" cy="6434668"/>
          </a:xfrm>
        </p:spPr>
        <p:txBody>
          <a:bodyPr>
            <a:normAutofit/>
          </a:bodyPr>
          <a:lstStyle/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Data stays on your device</a:t>
            </a:r>
          </a:p>
          <a:p>
            <a:pPr lvl="2">
              <a:buSzPct val="100000"/>
            </a:pPr>
            <a:r>
              <a:rPr lang="en-NL" sz="4800" dirty="0"/>
              <a:t>Privacy  / no leakage of sensitive data / company policy</a:t>
            </a:r>
          </a:p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No longer dependent on internet connection</a:t>
            </a:r>
          </a:p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Lower costs with less data usage</a:t>
            </a:r>
          </a:p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Saves energy usage </a:t>
            </a:r>
          </a:p>
          <a:p>
            <a:pPr marL="914400" indent="-914400">
              <a:buSzPct val="100000"/>
              <a:buFont typeface="+mj-lt"/>
              <a:buAutoNum type="arabicPeriod"/>
            </a:pPr>
            <a:r>
              <a:rPr lang="en-NL" sz="4800" dirty="0"/>
              <a:t>Bring your own model (this meetup)</a:t>
            </a:r>
          </a:p>
          <a:p>
            <a:pPr marL="0" indent="0">
              <a:buSzPct val="100000"/>
              <a:buNone/>
            </a:pPr>
            <a:endParaRPr lang="en-NL" sz="4800" dirty="0"/>
          </a:p>
          <a:p>
            <a:pPr marL="0" indent="0">
              <a:buSzPct val="100000"/>
              <a:buNone/>
            </a:pPr>
            <a:endParaRPr lang="en-NL" dirty="0"/>
          </a:p>
        </p:txBody>
      </p:sp>
      <p:pic>
        <p:nvPicPr>
          <p:cNvPr id="4" name="Picture 3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44FF7574-1688-B032-4915-2ABF5E67B4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8976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37672-9AC4-1F93-0B22-6F124225E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The big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F3C7E-96A5-014C-8DCC-35D119BD6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23000" y="6078117"/>
            <a:ext cx="15129934" cy="5719236"/>
          </a:xfrm>
        </p:spPr>
        <p:txBody>
          <a:bodyPr>
            <a:normAutofit/>
          </a:bodyPr>
          <a:lstStyle/>
          <a:p>
            <a:r>
              <a:rPr lang="en-NL" dirty="0"/>
              <a:t>Yann LeCun: “…</a:t>
            </a:r>
            <a:r>
              <a:rPr lang="en-GB" b="0" i="0" dirty="0">
                <a:solidFill>
                  <a:srgbClr val="0F1419"/>
                </a:solidFill>
                <a:effectLst/>
                <a:highlight>
                  <a:srgbClr val="FFFFFF"/>
                </a:highlight>
                <a:latin typeface="TwitterChirp"/>
              </a:rPr>
              <a:t>AI assistants are fast becoming a kind of compressed repository of all human knowledge. Once such assistants are available for download and can be run locally, the Great Firewall of China is toast…” </a:t>
            </a:r>
          </a:p>
          <a:p>
            <a:r>
              <a:rPr lang="en-GB" dirty="0">
                <a:solidFill>
                  <a:srgbClr val="0F1419"/>
                </a:solidFill>
                <a:highlight>
                  <a:srgbClr val="FFFFFF"/>
                </a:highlight>
                <a:latin typeface="TwitterChirp"/>
              </a:rPr>
              <a:t>Source: </a:t>
            </a:r>
            <a:r>
              <a:rPr lang="en-GB" dirty="0">
                <a:solidFill>
                  <a:srgbClr val="0F1419"/>
                </a:solidFill>
                <a:highlight>
                  <a:srgbClr val="FFFFFF"/>
                </a:highlight>
                <a:latin typeface="TwitterChirp"/>
                <a:hlinkClick r:id="rId2"/>
              </a:rPr>
              <a:t>https://twitter.com/ylecun/status/1789655443377168766</a:t>
            </a:r>
            <a:r>
              <a:rPr lang="en-GB" dirty="0">
                <a:solidFill>
                  <a:srgbClr val="0F1419"/>
                </a:solidFill>
                <a:highlight>
                  <a:srgbClr val="FFFFFF"/>
                </a:highlight>
                <a:latin typeface="TwitterChirp"/>
              </a:rPr>
              <a:t> </a:t>
            </a:r>
          </a:p>
          <a:p>
            <a:endParaRPr lang="en-GB" dirty="0">
              <a:solidFill>
                <a:srgbClr val="0F1419"/>
              </a:solidFill>
              <a:highlight>
                <a:srgbClr val="FFFFFF"/>
              </a:highlight>
              <a:latin typeface="TwitterChirp"/>
            </a:endParaRPr>
          </a:p>
          <a:p>
            <a:r>
              <a:rPr lang="en-GB" dirty="0">
                <a:solidFill>
                  <a:srgbClr val="0F1419"/>
                </a:solidFill>
                <a:highlight>
                  <a:srgbClr val="FFFFFF"/>
                </a:highlight>
                <a:latin typeface="TwitterChirp"/>
              </a:rPr>
              <a:t>Yuval Noah Harari:</a:t>
            </a:r>
            <a:r>
              <a:rPr lang="en-GB" dirty="0">
                <a:solidFill>
                  <a:srgbClr val="000000"/>
                </a:solidFill>
                <a:highlight>
                  <a:srgbClr val="FFFFFF"/>
                </a:highlight>
                <a:latin typeface="Times"/>
              </a:rPr>
              <a:t> </a:t>
            </a:r>
            <a:r>
              <a:rPr lang="en-GB" b="0" i="0" u="none" strike="noStrike" dirty="0">
                <a:solidFill>
                  <a:srgbClr val="0F1419"/>
                </a:solidFill>
                <a:effectLst/>
                <a:latin typeface="TwitterChirp"/>
              </a:rPr>
              <a:t>“It's a bad time to be a dictator. The rise of #AI poses threats and opportunities for various people, but one thing's for sure: it can't be intimidated or terrorized.”</a:t>
            </a:r>
          </a:p>
          <a:p>
            <a:r>
              <a:rPr lang="en-GB" dirty="0"/>
              <a:t>Source: https://</a:t>
            </a:r>
            <a:r>
              <a:rPr lang="en-GB" dirty="0" err="1"/>
              <a:t>twitter.com</a:t>
            </a:r>
            <a:r>
              <a:rPr lang="en-GB" dirty="0"/>
              <a:t>/</a:t>
            </a:r>
            <a:r>
              <a:rPr lang="en-GB" dirty="0" err="1"/>
              <a:t>harari_yuval</a:t>
            </a:r>
            <a:r>
              <a:rPr lang="en-GB" dirty="0"/>
              <a:t>/status/1782420041935225020</a:t>
            </a:r>
            <a:endParaRPr lang="en-NL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9709A10-6E9C-851C-48FC-5D92CD986E6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6146" name="Picture 2" descr="Afbeelding">
            <a:extLst>
              <a:ext uri="{FF2B5EF4-FFF2-40B4-BE49-F238E27FC236}">
                <a16:creationId xmlns:a16="http://schemas.microsoft.com/office/drawing/2014/main" id="{C7065BCB-9A0F-E10E-E1BC-2D42D645B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200" y="5320350"/>
            <a:ext cx="2786483" cy="2786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Afbeelding">
            <a:extLst>
              <a:ext uri="{FF2B5EF4-FFF2-40B4-BE49-F238E27FC236}">
                <a16:creationId xmlns:a16="http://schemas.microsoft.com/office/drawing/2014/main" id="{67A45151-F7AB-8A53-5F84-00D6443ED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8704487"/>
            <a:ext cx="3182517" cy="3182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782597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00070-7E02-F3CE-0CFF-C108D5AC8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98" y="2653549"/>
            <a:ext cx="22245783" cy="1651201"/>
          </a:xfrm>
        </p:spPr>
        <p:txBody>
          <a:bodyPr/>
          <a:lstStyle/>
          <a:p>
            <a:r>
              <a:rPr lang="en-NL" dirty="0"/>
              <a:t>Models for Language, Vision and Coding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9984DA-0364-5EF6-F833-6C8691A8C56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5A42C2-0419-02D2-F4DA-9AE760A8F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3503" y="6272618"/>
            <a:ext cx="5529697" cy="3948326"/>
          </a:xfrm>
          <a:prstGeom prst="rect">
            <a:avLst/>
          </a:prstGeom>
        </p:spPr>
      </p:pic>
      <p:pic>
        <p:nvPicPr>
          <p:cNvPr id="6" name="Picture 5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B7DF71DC-C93B-37A6-1DAD-DD07D58B32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6DA69D-3415-5A9C-E076-D9007FCD8970}"/>
              </a:ext>
            </a:extLst>
          </p:cNvPr>
          <p:cNvSpPr txBox="1"/>
          <p:nvPr/>
        </p:nvSpPr>
        <p:spPr>
          <a:xfrm>
            <a:off x="863598" y="5071329"/>
            <a:ext cx="6400800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Chat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863ABB-E05C-B38B-745B-2B8ED0710C2F}"/>
              </a:ext>
            </a:extLst>
          </p:cNvPr>
          <p:cNvSpPr txBox="1"/>
          <p:nvPr/>
        </p:nvSpPr>
        <p:spPr>
          <a:xfrm>
            <a:off x="8021598" y="5143464"/>
            <a:ext cx="6400800" cy="11291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Ask questions about images</a:t>
            </a:r>
            <a:endParaRPr lang="en-NL" dirty="0"/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" name="Picture 8" descr="A person ironing clothes in the back of a yellow van&#10;&#10;Description automatically generated">
            <a:extLst>
              <a:ext uri="{FF2B5EF4-FFF2-40B4-BE49-F238E27FC236}">
                <a16:creationId xmlns:a16="http://schemas.microsoft.com/office/drawing/2014/main" id="{DD5DAED9-893E-8B73-C1E0-2C8E562D34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0" y="6223254"/>
            <a:ext cx="4460797" cy="29556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6FAFC1-03F5-4862-44E2-E46A1B885CA2}"/>
              </a:ext>
            </a:extLst>
          </p:cNvPr>
          <p:cNvSpPr txBox="1"/>
          <p:nvPr/>
        </p:nvSpPr>
        <p:spPr>
          <a:xfrm>
            <a:off x="15392400" y="4973539"/>
            <a:ext cx="6400800" cy="16215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NL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Create and improve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NL" dirty="0"/>
              <a:t>code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NL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606807F-184A-0CE1-281F-32A22C9B1E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821" r="38642"/>
          <a:stretch/>
        </p:blipFill>
        <p:spPr>
          <a:xfrm>
            <a:off x="1823056" y="7098731"/>
            <a:ext cx="5441342" cy="76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71632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C888C-9108-AA98-467C-E1D79B44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Models come in different sizes – </a:t>
            </a:r>
            <a:br>
              <a:rPr lang="en-NL" dirty="0"/>
            </a:br>
            <a:r>
              <a:rPr lang="en-NL" dirty="0"/>
              <a:t>use the right size for your laptop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89430-BC55-6717-7B46-A0F23C336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89462" y="5533768"/>
            <a:ext cx="21276735" cy="770312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NL" sz="4800" dirty="0"/>
              <a:t>For example, Llama2 has 3 sizes: 7B, 13B and 70B model.</a:t>
            </a:r>
          </a:p>
          <a:p>
            <a:pPr lvl="1"/>
            <a:r>
              <a:rPr lang="en-NL" sz="4800" dirty="0"/>
              <a:t>7B means 7 billion parameters which is ± 4 Gigabytes in size.</a:t>
            </a:r>
          </a:p>
          <a:p>
            <a:pPr lvl="1"/>
            <a:endParaRPr lang="en-NL" sz="4800" dirty="0"/>
          </a:p>
          <a:p>
            <a:pPr marL="216000" lvl="1" indent="0">
              <a:buNone/>
            </a:pPr>
            <a:r>
              <a:rPr lang="en-NL" sz="4800" dirty="0"/>
              <a:t>Check your hardware:</a:t>
            </a:r>
          </a:p>
          <a:p>
            <a:pPr lvl="1"/>
            <a:r>
              <a:rPr lang="en-GB" sz="4800" dirty="0"/>
              <a:t>7b models need ± 8GB of RAM</a:t>
            </a:r>
          </a:p>
          <a:p>
            <a:pPr lvl="1"/>
            <a:r>
              <a:rPr lang="en-GB" sz="4800" dirty="0"/>
              <a:t>13b models need ± 16GB of RAM</a:t>
            </a:r>
          </a:p>
          <a:p>
            <a:pPr lvl="1"/>
            <a:r>
              <a:rPr lang="en-GB" sz="4800" dirty="0"/>
              <a:t>70b models need ±  64GB of RAM</a:t>
            </a:r>
          </a:p>
          <a:p>
            <a:pPr marL="216000" lvl="1" indent="0">
              <a:buNone/>
            </a:pPr>
            <a:endParaRPr lang="en-NL" sz="5400" dirty="0"/>
          </a:p>
          <a:p>
            <a:pPr marL="216000" lvl="1" indent="0">
              <a:buNone/>
            </a:pPr>
            <a:r>
              <a:rPr lang="en-NL" sz="5400" dirty="0"/>
              <a:t>Evaluate the performance of your model with:</a:t>
            </a:r>
          </a:p>
          <a:p>
            <a:pPr marL="216000" lvl="1" indent="0">
              <a:buNone/>
            </a:pPr>
            <a:r>
              <a:rPr lang="en-GB" sz="5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ollama</a:t>
            </a:r>
            <a:r>
              <a:rPr lang="en-GB" sz="5400" dirty="0">
                <a:latin typeface="Courier New" panose="02070309020205020404" pitchFamily="49" charset="0"/>
                <a:cs typeface="Courier New" panose="02070309020205020404" pitchFamily="49" charset="0"/>
              </a:rPr>
              <a:t> run </a:t>
            </a:r>
            <a:r>
              <a:rPr lang="en-GB" sz="5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tinyllama</a:t>
            </a:r>
            <a:r>
              <a:rPr lang="en-GB" sz="5400" dirty="0">
                <a:latin typeface="Courier New" panose="02070309020205020404" pitchFamily="49" charset="0"/>
                <a:cs typeface="Courier New" panose="02070309020205020404" pitchFamily="49" charset="0"/>
              </a:rPr>
              <a:t> –-verbose</a:t>
            </a:r>
          </a:p>
          <a:p>
            <a:pPr lvl="1"/>
            <a:endParaRPr lang="en-NL" sz="5400" dirty="0"/>
          </a:p>
          <a:p>
            <a:pPr marL="0" indent="0">
              <a:buNone/>
            </a:pPr>
            <a:endParaRPr lang="en-NL" sz="540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6ECC66B-C6DF-A93D-4425-EE436D5EFB1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EFA95839-07B2-DA87-4E4F-429A7AD01F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9201" y="479104"/>
            <a:ext cx="2754249" cy="150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6944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9521</TotalTime>
  <Words>2217</Words>
  <Application>Microsoft Macintosh PowerPoint</Application>
  <PresentationFormat>Custom</PresentationFormat>
  <Paragraphs>385</Paragraphs>
  <Slides>46</Slides>
  <Notes>5</Notes>
  <HiddenSlides>6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60" baseType="lpstr">
      <vt:lpstr>__fkGroteskNeue_a82850</vt:lpstr>
      <vt:lpstr>Arial</vt:lpstr>
      <vt:lpstr>Courier New</vt:lpstr>
      <vt:lpstr>Google Sans</vt:lpstr>
      <vt:lpstr>Helvetica Light</vt:lpstr>
      <vt:lpstr>Helvetica Neue</vt:lpstr>
      <vt:lpstr>Helvetica Neue Light</vt:lpstr>
      <vt:lpstr>Helvetica Neue Thin</vt:lpstr>
      <vt:lpstr>Roboto</vt:lpstr>
      <vt:lpstr>Source Sans Pro</vt:lpstr>
      <vt:lpstr>Times</vt:lpstr>
      <vt:lpstr>TwitterChirp</vt:lpstr>
      <vt:lpstr>Wingdings</vt:lpstr>
      <vt:lpstr>White</vt:lpstr>
      <vt:lpstr> ollama  meetup 2  Michiel Bontenbal  Sensemakers Amsterdam  15 May 2024</vt:lpstr>
      <vt:lpstr>Ollama meetup 2  15 May  </vt:lpstr>
      <vt:lpstr>ollama meetups 3rd wednesday</vt:lpstr>
      <vt:lpstr>Some questions… raise your hand!</vt:lpstr>
      <vt:lpstr> Recap first meetup</vt:lpstr>
      <vt:lpstr>Why ollama?  Why running LLM’s on your laptop? </vt:lpstr>
      <vt:lpstr>The big picture</vt:lpstr>
      <vt:lpstr>Models for Language, Vision and Coding</vt:lpstr>
      <vt:lpstr>Models come in different sizes –  use the right size for your laptop</vt:lpstr>
      <vt:lpstr>          run ollama</vt:lpstr>
      <vt:lpstr>Customize your model with Modelfile</vt:lpstr>
      <vt:lpstr>Ollama challenges (tonight)</vt:lpstr>
      <vt:lpstr>Challenges for next meetups  or better start tonight </vt:lpstr>
      <vt:lpstr> Programming ollama with Python </vt:lpstr>
      <vt:lpstr>Why program ollama with Python?</vt:lpstr>
      <vt:lpstr>Installing your programming tools</vt:lpstr>
      <vt:lpstr>Python programming ollama</vt:lpstr>
      <vt:lpstr> Run models from Huggingface   </vt:lpstr>
      <vt:lpstr>🤗 Huggingface Hub</vt:lpstr>
      <vt:lpstr>Let’s try this with some Dutch models. </vt:lpstr>
      <vt:lpstr>Basics of ‘quantization’</vt:lpstr>
      <vt:lpstr>Exercise</vt:lpstr>
      <vt:lpstr>A deeper look at Vision Language Models  - Intro - CLIP - Vision Language Models </vt:lpstr>
      <vt:lpstr>What you can do with Vision models</vt:lpstr>
      <vt:lpstr>The ChatGPT revolution is coming  for vision!</vt:lpstr>
      <vt:lpstr>Vision Language Models</vt:lpstr>
      <vt:lpstr>How can we find the relationship?</vt:lpstr>
      <vt:lpstr>How can computers find this relationship?</vt:lpstr>
      <vt:lpstr>We use an ‘embedding model’ and compare the vectors. Vectors capture the meaning.</vt:lpstr>
      <vt:lpstr>We will use OpenAI’s CLIP to create embeddings of text-image pairs Contrastive Language-Image Pre-training</vt:lpstr>
      <vt:lpstr>We will use OpenAI’s CLIP with text-image pairs Contrastive Language-Image Pre-training</vt:lpstr>
      <vt:lpstr>PowerPoint Presentation</vt:lpstr>
      <vt:lpstr>GenAI model vs embedding model</vt:lpstr>
      <vt:lpstr>CLIP architectuur</vt:lpstr>
      <vt:lpstr>LLaVA: Vision Language Model</vt:lpstr>
      <vt:lpstr>Exercises</vt:lpstr>
      <vt:lpstr>Chat with your document  Retrieval Augmented Generation  - </vt:lpstr>
      <vt:lpstr>Retrieval Augmented Generation</vt:lpstr>
      <vt:lpstr>PowerPoint Presentation</vt:lpstr>
      <vt:lpstr>Similarity search</vt:lpstr>
      <vt:lpstr>RAG challenge + notebook </vt:lpstr>
      <vt:lpstr>Learn more RAG</vt:lpstr>
      <vt:lpstr>Bonus slides - </vt:lpstr>
      <vt:lpstr>Ollama alternatives</vt:lpstr>
      <vt:lpstr>Comparison of Local LLM frameworks</vt:lpstr>
      <vt:lpstr>Future of running LLM’s:  Browser, super fast inference, iPhone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minor AAI - Deep Learning 1a  Computer Vision dag 3</dc:title>
  <cp:lastModifiedBy>Michiel Bontenbal</cp:lastModifiedBy>
  <cp:revision>10</cp:revision>
  <cp:lastPrinted>2024-04-02T17:39:07Z</cp:lastPrinted>
  <dcterms:modified xsi:type="dcterms:W3CDTF">2024-05-15T14:48:21Z</dcterms:modified>
</cp:coreProperties>
</file>